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0" r:id="rId5"/>
    <p:sldId id="274" r:id="rId6"/>
    <p:sldId id="261" r:id="rId7"/>
    <p:sldId id="262" r:id="rId8"/>
    <p:sldId id="263" r:id="rId9"/>
    <p:sldId id="271" r:id="rId10"/>
    <p:sldId id="273" r:id="rId11"/>
    <p:sldId id="264" r:id="rId12"/>
    <p:sldId id="265" r:id="rId13"/>
    <p:sldId id="266" r:id="rId14"/>
    <p:sldId id="268" r:id="rId15"/>
    <p:sldId id="275" r:id="rId16"/>
    <p:sldId id="269" r:id="rId17"/>
    <p:sldId id="270" r:id="rId18"/>
    <p:sldId id="276" r:id="rId19"/>
    <p:sldId id="277" r:id="rId20"/>
    <p:sldId id="278" r:id="rId21"/>
    <p:sldId id="279" r:id="rId22"/>
    <p:sldId id="280" r:id="rId23"/>
    <p:sldId id="272" r:id="rId24"/>
  </p:sldIdLst>
  <p:sldSz cx="9144000" cy="6858000" type="screen4x3"/>
  <p:notesSz cx="6735763" cy="98663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r">
              <a:defRPr sz="1200"/>
            </a:lvl1pPr>
          </a:lstStyle>
          <a:p>
            <a:fld id="{F2180D2C-C6E4-4A49-A472-7611DD3A0C3F}" type="datetimeFigureOut">
              <a:rPr lang="tr-TR" smtClean="0"/>
              <a:t>07.10.2015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r">
              <a:defRPr sz="1200"/>
            </a:lvl1pPr>
          </a:lstStyle>
          <a:p>
            <a:fld id="{27EA4917-FE6A-43B7-8C1F-0F22FE4EB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519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r">
              <a:defRPr sz="1200"/>
            </a:lvl1pPr>
          </a:lstStyle>
          <a:p>
            <a:fld id="{86DAAEE3-B8F5-4035-9543-77591944E564}" type="datetimeFigureOut">
              <a:rPr lang="tr-TR" smtClean="0"/>
              <a:t>07.10.2015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1" tIns="45425" rIns="90851" bIns="45425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851" tIns="45425" rIns="90851" bIns="45425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r">
              <a:defRPr sz="1200"/>
            </a:lvl1pPr>
          </a:lstStyle>
          <a:p>
            <a:fld id="{5323EA31-E8E3-404E-A966-5D57120D6F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954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3EF6-AC55-4908-A166-CB2D3F8FC20C}" type="datetime1">
              <a:rPr lang="tr-TR" smtClean="0"/>
              <a:t>07.10.2015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21BF-01C7-42FB-A8D9-4D139689460F}" type="datetime1">
              <a:rPr lang="tr-TR" smtClean="0"/>
              <a:t>07.10.2015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7C4A-BD48-4D55-9CC7-A74003C8675F}" type="datetime1">
              <a:rPr lang="tr-TR" smtClean="0"/>
              <a:t>07.10.2015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8266-F657-4A76-A4EC-55A9B22D972D}" type="datetime1">
              <a:rPr lang="tr-TR" smtClean="0"/>
              <a:t>07.10.2015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FB59-EF63-49E2-8A21-65050BC9A7E5}" type="datetime1">
              <a:rPr lang="tr-TR" smtClean="0"/>
              <a:t>07.10.2015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9331-521F-43D6-9DE7-C0CE09DEC07A}" type="datetime1">
              <a:rPr lang="tr-TR" smtClean="0"/>
              <a:t>07.10.2015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9D6B-40A6-4822-A6DE-E7C1B99B14FE}" type="datetime1">
              <a:rPr lang="tr-TR" smtClean="0"/>
              <a:t>07.10.2015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FA5C-70A0-4A98-A5D0-90F2897B8C6B}" type="datetime1">
              <a:rPr lang="tr-TR" smtClean="0"/>
              <a:t>07.10.2015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15B1-9876-4F90-AAE9-1B4F6DFF47D3}" type="datetime1">
              <a:rPr lang="tr-TR" smtClean="0"/>
              <a:t>07.10.2015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530E-30A6-45BF-9BF9-4AB9E197208E}" type="datetime1">
              <a:rPr lang="tr-TR" smtClean="0"/>
              <a:t>07.10.2015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96A-E0E5-40C2-9C4D-2970F4048019}" type="datetime1">
              <a:rPr lang="tr-TR" smtClean="0"/>
              <a:t>07.10.2015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E0DBA13-3DDD-4250-99FF-25C1E3F58CDF}" type="datetime1">
              <a:rPr lang="tr-TR" smtClean="0"/>
              <a:t>07.10.2015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3" y="692696"/>
            <a:ext cx="1812981" cy="1800200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Metin kutusu 4"/>
          <p:cNvSpPr txBox="1"/>
          <p:nvPr/>
        </p:nvSpPr>
        <p:spPr>
          <a:xfrm>
            <a:off x="2790123" y="836712"/>
            <a:ext cx="5019323" cy="15081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BATMAN VALİLİĞİ</a:t>
            </a:r>
          </a:p>
          <a:p>
            <a:pPr algn="ctr"/>
            <a:endParaRPr lang="tr-TR" sz="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tr-TR" sz="5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tr-T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İL MİLLİ EĞİTİM MÜDÜRLÜĞÜ</a:t>
            </a:r>
          </a:p>
          <a:p>
            <a:pPr algn="ctr"/>
            <a:endParaRPr lang="tr-TR" sz="1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tr-T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(İstatistik Bölümü)</a:t>
            </a:r>
            <a:endParaRPr lang="tr-T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051720" y="3861048"/>
            <a:ext cx="52824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MEBBİS Veri Girişi</a:t>
            </a:r>
            <a:endParaRPr lang="tr-TR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01483" y="5157192"/>
            <a:ext cx="7408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BİLGİLENDİRME TOPLANTISI</a:t>
            </a:r>
            <a:endParaRPr lang="tr-T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293118" y="6371361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sz="1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EKİM </a:t>
            </a:r>
            <a:r>
              <a:rPr lang="tr-TR" sz="1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2015</a:t>
            </a:r>
            <a:endParaRPr lang="tr-TR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555776" y="2856131"/>
            <a:ext cx="441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ORTAÖĞRETİM KURUMLARI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10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395536" y="404664"/>
            <a:ext cx="8352928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* Bütün Resmi - Özel eğitim - öğretim kademelerindeki okullarımızın </a:t>
            </a:r>
            <a:r>
              <a:rPr lang="tr-TR" sz="2200" b="1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e-okul 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modülünde </a:t>
            </a:r>
            <a:r>
              <a:rPr lang="tr-TR" sz="2200" b="1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aday kaydını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200" b="1" dirty="0">
                <a:latin typeface="Calibri" pitchFamily="34" charset="0"/>
                <a:cs typeface="Calibri" pitchFamily="34" charset="0"/>
              </a:rPr>
              <a:t>yaptıkları öğrencilerini biran önce </a:t>
            </a:r>
            <a:r>
              <a:rPr lang="tr-TR" sz="22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kesin kayıt</a:t>
            </a:r>
            <a:r>
              <a:rPr lang="tr-TR" sz="2200" b="1" dirty="0">
                <a:latin typeface="Calibri" pitchFamily="34" charset="0"/>
                <a:cs typeface="Calibri" pitchFamily="34" charset="0"/>
              </a:rPr>
              <a:t> işlemlerini yapmaları gerekmektedir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FontTx/>
              <a:buNone/>
            </a:pPr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None/>
            </a:pP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 *Sistem </a:t>
            </a:r>
            <a:r>
              <a:rPr lang="tr-TR" sz="2200" b="1" dirty="0">
                <a:latin typeface="Calibri" pitchFamily="34" charset="0"/>
                <a:cs typeface="Calibri" pitchFamily="34" charset="0"/>
              </a:rPr>
              <a:t>üzerinden yapılan nakil talepleri ivedilikle onaylanacaktır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FontTx/>
              <a:buNone/>
            </a:pPr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* Pansiyonlu okulların bilgi girişleri ilçeler tarafından takip edilecek. </a:t>
            </a:r>
          </a:p>
          <a:p>
            <a:pPr algn="just">
              <a:lnSpc>
                <a:spcPct val="90000"/>
              </a:lnSpc>
              <a:defRPr/>
            </a:pPr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* Pansiyonda kalan öğrencilerle ilgili bilgiler öğrencilerin pansiyonda kaldığı okul müdürlükleri tarafından e-okul modülüne girilecektir. Yatılı öğrenci ekleme işlemi e-okul kurum işlemleri/bilgi giriş işlemleri/yatılı öğrenci bölümünden yapılacaktır.</a:t>
            </a:r>
          </a:p>
          <a:p>
            <a:pPr algn="just">
              <a:buFontTx/>
              <a:buNone/>
            </a:pPr>
            <a:endParaRPr lang="tr-TR" sz="2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36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08112" y="1427292"/>
            <a:ext cx="89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MEİS-MEİS SORGU</a:t>
            </a: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300" b="1" dirty="0">
                <a:latin typeface="Calibri" pitchFamily="34" charset="0"/>
                <a:cs typeface="Calibri" pitchFamily="34" charset="0"/>
              </a:rPr>
              <a:t>MODÜLÜNE BİLGİ GİRİŞİ YAPILACAK EKRANLAR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13314" name="Picture 2" descr="http://tekman.meb.gov.tr/wp-content/uploads/2011/08/mebb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8" y="547546"/>
            <a:ext cx="1997552" cy="6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683568" y="2492896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Kütüphane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Materyal   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Kütüphane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Kullanımı 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Bilişim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İnternet ve Çevre Birimleri </a:t>
            </a:r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4-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Bilgisayar </a:t>
            </a:r>
            <a:r>
              <a:rPr lang="tr-TR" sz="2400" b="1" dirty="0" err="1">
                <a:latin typeface="Calibri" pitchFamily="34" charset="0"/>
                <a:cs typeface="Calibri" pitchFamily="34" charset="0"/>
              </a:rPr>
              <a:t>Laboratuarları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/BT Sınıfları</a:t>
            </a:r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Kurum Bilgileri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Kurum Onay İşlemleri 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55576" y="5864264"/>
            <a:ext cx="7128792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Mutlaka </a:t>
            </a: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eksiksiz ve doğru bir şekilde doldurulacaktır. </a:t>
            </a:r>
          </a:p>
        </p:txBody>
      </p:sp>
      <p:cxnSp>
        <p:nvCxnSpPr>
          <p:cNvPr id="7" name="Düz Bağlayıcı 6"/>
          <p:cNvCxnSpPr/>
          <p:nvPr/>
        </p:nvCxnSpPr>
        <p:spPr>
          <a:xfrm>
            <a:off x="774248" y="2420888"/>
            <a:ext cx="711012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6954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98954" y="404664"/>
            <a:ext cx="6029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1-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 Kütüphane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Materyal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16024" y="1123003"/>
            <a:ext cx="84604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Kütüphanesi </a:t>
            </a:r>
            <a:r>
              <a:rPr lang="tr-TR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bulunan bütün kurumlar </a:t>
            </a:r>
            <a:r>
              <a:rPr lang="tr-TR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E-OKUL </a:t>
            </a:r>
            <a:r>
              <a:rPr lang="tr-TR" b="1" u="sng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daki</a:t>
            </a:r>
            <a:r>
              <a:rPr lang="tr-TR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Bina </a:t>
            </a:r>
            <a:r>
              <a:rPr lang="tr-TR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Kullanımı Durumu ekranında,</a:t>
            </a:r>
            <a:r>
              <a:rPr lang="tr-TR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Kütüphane Sayısı (Sınıf Kitaplıkları Hariç)  hücresine bilgi girdikten sonra MEİS Modülünde mutlaka Kütüphane Materyal/Kütüphane Kullanımı ekranlarını doldurmaları gerekmektedir.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12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5340"/>
            <a:ext cx="8208912" cy="448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00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23528" y="54868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2-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 Kütüphane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Kullanımı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13</a:t>
            </a:fld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2509"/>
            <a:ext cx="7884368" cy="49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46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520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3-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 Bilişim İnternet ve Çevre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Birimleri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-180528" y="5301208"/>
            <a:ext cx="9369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tr-TR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tr-T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Ancak </a:t>
            </a:r>
            <a:r>
              <a:rPr lang="tr-T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özel okullar: 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MEİS Modülünde, Eğitim Olanakları Bölümündeki </a:t>
            </a:r>
          </a:p>
          <a:p>
            <a:pPr algn="just" eaLnBrk="0" hangingPunct="0"/>
            <a:r>
              <a:rPr lang="tr-TR" b="1" dirty="0" smtClean="0">
                <a:latin typeface="Calibri" pitchFamily="34" charset="0"/>
                <a:cs typeface="Calibri" pitchFamily="34" charset="0"/>
              </a:rPr>
              <a:t>        - Kütüphane 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Materyal ve Çevre Birimlerinin yanında </a:t>
            </a:r>
          </a:p>
          <a:p>
            <a:pPr algn="just" eaLnBrk="0" hangingPunct="0"/>
            <a:r>
              <a:rPr lang="tr-TR" b="1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tr-TR" b="1" dirty="0" smtClean="0">
                <a:latin typeface="Calibri" pitchFamily="34" charset="0"/>
                <a:cs typeface="Calibri" pitchFamily="34" charset="0"/>
              </a:rPr>
              <a:t>- Bilişim 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Bilgisayar </a:t>
            </a:r>
            <a:r>
              <a:rPr lang="tr-TR" b="1" dirty="0" smtClean="0">
                <a:latin typeface="Calibri" pitchFamily="34" charset="0"/>
                <a:cs typeface="Calibri" pitchFamily="34" charset="0"/>
              </a:rPr>
              <a:t>ile </a:t>
            </a:r>
            <a:endParaRPr lang="tr-TR" b="1" dirty="0">
              <a:latin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tr-TR" b="1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tr-TR" b="1" dirty="0" smtClean="0">
                <a:latin typeface="Calibri" pitchFamily="34" charset="0"/>
                <a:cs typeface="Calibri" pitchFamily="34" charset="0"/>
              </a:rPr>
              <a:t>- Bilgisayar </a:t>
            </a:r>
            <a:r>
              <a:rPr lang="tr-TR" b="1" dirty="0" err="1">
                <a:latin typeface="Calibri" pitchFamily="34" charset="0"/>
                <a:cs typeface="Calibri" pitchFamily="34" charset="0"/>
              </a:rPr>
              <a:t>laboratuarları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/BT Sınıfları </a:t>
            </a:r>
            <a:r>
              <a:rPr lang="tr-TR" b="1" dirty="0" smtClean="0">
                <a:latin typeface="Calibri" pitchFamily="34" charset="0"/>
                <a:cs typeface="Calibri" pitchFamily="34" charset="0"/>
              </a:rPr>
              <a:t>ekranlarına 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da bilgi girişi yapacaklar.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14</a:t>
            </a:fld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6979"/>
            <a:ext cx="7848872" cy="38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75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15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51520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Bilgisayar </a:t>
            </a:r>
            <a:r>
              <a:rPr lang="tr-TR" sz="2400" b="1" dirty="0" err="1" smtClean="0">
                <a:latin typeface="Calibri" pitchFamily="34" charset="0"/>
                <a:cs typeface="Calibri" pitchFamily="34" charset="0"/>
              </a:rPr>
              <a:t>Laboratuarları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/BT Sınıfları – Bilişim/Bilgisayar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865609"/>
            <a:ext cx="8892480" cy="511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74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5496" y="188640"/>
            <a:ext cx="2387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Kurum Bilgileri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16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80603"/>
            <a:ext cx="5184576" cy="405064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517" y="3053021"/>
            <a:ext cx="5749483" cy="380497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364088" y="780603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tr-TR" dirty="0"/>
              <a:t>Kurum Genel Bilgileri Devlet Kurumları Modülünden kontrol edilerek </a:t>
            </a:r>
            <a:r>
              <a:rPr lang="tr-TR" b="1" u="sng" dirty="0"/>
              <a:t>kurum tipi ve yerleşim yeri</a:t>
            </a:r>
            <a:r>
              <a:rPr lang="tr-TR" u="sng" dirty="0"/>
              <a:t>  bilgisi</a:t>
            </a:r>
            <a:r>
              <a:rPr lang="tr-TR" dirty="0"/>
              <a:t> eksik olanlar İl M.E.M </a:t>
            </a:r>
            <a:r>
              <a:rPr lang="tr-TR" dirty="0" smtClean="0"/>
              <a:t>Temel Eğitim Bölümünü </a:t>
            </a:r>
            <a:r>
              <a:rPr lang="tr-TR" dirty="0"/>
              <a:t>haberdar ederek işlenmesi sağlanacaktır. </a:t>
            </a:r>
          </a:p>
        </p:txBody>
      </p:sp>
    </p:spTree>
    <p:extLst>
      <p:ext uri="{BB962C8B-B14F-4D97-AF65-F5344CB8AC3E}">
        <p14:creationId xmlns:p14="http://schemas.microsoft.com/office/powerpoint/2010/main" val="935250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31822" y="404664"/>
            <a:ext cx="3332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Kurum Onay İşlemleri </a:t>
            </a:r>
          </a:p>
        </p:txBody>
      </p:sp>
      <p:pic>
        <p:nvPicPr>
          <p:cNvPr id="8193" name="Picture 1" descr="D:\2011-2012 TOPLANTI SUNUM\MEİS RESİMLERİ\KURUM BİLGİLERİ ON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7992888" cy="5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3162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HALK EĞİTİM MERKEZİ BİLGİ GİRİŞ EKRANI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7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1940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MESLEKİ </a:t>
            </a:r>
            <a:r>
              <a:rPr lang="tr-TR" sz="2400" b="1" dirty="0">
                <a:solidFill>
                  <a:srgbClr val="FF0000"/>
                </a:solidFill>
              </a:rPr>
              <a:t>EĞİTİM MERKEZİ BİLGİ GİRİŞ EKRANI</a:t>
            </a:r>
            <a:endParaRPr lang="tr-TR" sz="24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650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46177" y="620688"/>
            <a:ext cx="80302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Resmi Ortaöğretim Okulların </a:t>
            </a:r>
          </a:p>
          <a:p>
            <a:pPr algn="ctr"/>
            <a:r>
              <a:rPr lang="tr-TR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İvedilikle Güncellenmesi Gereken Ekranlar: </a:t>
            </a:r>
            <a:endParaRPr lang="tr-TR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 descr="http://3.bp.blogspot.com/_GHDiLde5P-o/SD0pQpfdUHI/AAAAAAAAA84/N67sSn3gKYw/s400/e+ok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1" y="2204864"/>
            <a:ext cx="1457795" cy="8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84512" y="3212976"/>
            <a:ext cx="71890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1 -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Öğretim Şekli</a:t>
            </a:r>
          </a:p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Tahsis Durumu</a:t>
            </a:r>
          </a:p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Bina Durumu</a:t>
            </a:r>
          </a:p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Lojman Durumu</a:t>
            </a:r>
          </a:p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Bina Kullanımı (Özellikle derslik sayıları)</a:t>
            </a:r>
          </a:p>
        </p:txBody>
      </p:sp>
      <p:cxnSp>
        <p:nvCxnSpPr>
          <p:cNvPr id="9" name="Düz Bağlayıcı 8"/>
          <p:cNvCxnSpPr/>
          <p:nvPr/>
        </p:nvCxnSpPr>
        <p:spPr>
          <a:xfrm>
            <a:off x="611560" y="1916832"/>
            <a:ext cx="792088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2178278" y="2348880"/>
            <a:ext cx="6498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E-OKUL</a:t>
            </a:r>
            <a:r>
              <a:rPr lang="tr-TR" sz="2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900" b="1" dirty="0">
                <a:latin typeface="Calibri" pitchFamily="34" charset="0"/>
                <a:cs typeface="Calibri" pitchFamily="34" charset="0"/>
              </a:rPr>
              <a:t>MODÜLÜNE BİLGİ GİRİŞİ YAPILACAK EKRANLAR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2</a:t>
            </a:fld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323981" y="3501008"/>
            <a:ext cx="3950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u="sng" dirty="0" smtClean="0">
                <a:solidFill>
                  <a:srgbClr val="FF0000"/>
                </a:solidFill>
              </a:rPr>
              <a:t>NOT :</a:t>
            </a:r>
            <a:r>
              <a:rPr lang="tr-TR" sz="1600" b="1" dirty="0" smtClean="0">
                <a:solidFill>
                  <a:srgbClr val="002060"/>
                </a:solidFill>
              </a:rPr>
              <a:t> Halk Eğitim </a:t>
            </a:r>
            <a:r>
              <a:rPr lang="tr-TR" sz="1600" b="1" dirty="0">
                <a:solidFill>
                  <a:srgbClr val="002060"/>
                </a:solidFill>
              </a:rPr>
              <a:t>-</a:t>
            </a:r>
            <a:r>
              <a:rPr lang="tr-TR" sz="1600" b="1" dirty="0" smtClean="0">
                <a:solidFill>
                  <a:srgbClr val="002060"/>
                </a:solidFill>
              </a:rPr>
              <a:t> Mesleki Eğitim -  </a:t>
            </a:r>
          </a:p>
          <a:p>
            <a:r>
              <a:rPr lang="tr-TR" sz="1600" b="1" dirty="0" smtClean="0">
                <a:solidFill>
                  <a:srgbClr val="002060"/>
                </a:solidFill>
              </a:rPr>
              <a:t>Öğretmenevi - RAM </a:t>
            </a:r>
            <a:r>
              <a:rPr lang="tr-TR" sz="1600" b="1" dirty="0" err="1" smtClean="0">
                <a:solidFill>
                  <a:srgbClr val="002060"/>
                </a:solidFill>
              </a:rPr>
              <a:t>Meis</a:t>
            </a:r>
            <a:r>
              <a:rPr lang="tr-TR" sz="1600" b="1" dirty="0" smtClean="0">
                <a:solidFill>
                  <a:srgbClr val="002060"/>
                </a:solidFill>
              </a:rPr>
              <a:t> modülünden </a:t>
            </a:r>
          </a:p>
          <a:p>
            <a:r>
              <a:rPr lang="tr-TR" sz="1600" b="1" dirty="0" smtClean="0">
                <a:solidFill>
                  <a:srgbClr val="002060"/>
                </a:solidFill>
              </a:rPr>
              <a:t>girişlerini yapacaklardır.</a:t>
            </a:r>
            <a:endParaRPr lang="tr-T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ÖĞRETMENEVLERİ  BİLGİ </a:t>
            </a:r>
            <a:r>
              <a:rPr lang="tr-TR" sz="2400" b="1" dirty="0">
                <a:solidFill>
                  <a:srgbClr val="FF0000"/>
                </a:solidFill>
              </a:rPr>
              <a:t>GİRİŞ EKRANI</a:t>
            </a:r>
            <a:endParaRPr lang="tr-TR" sz="24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6860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3536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REHBERLİK ARAŞTIRMA MERKEZİ </a:t>
            </a:r>
            <a:r>
              <a:rPr lang="tr-TR" sz="2400" b="1" dirty="0">
                <a:solidFill>
                  <a:srgbClr val="FF0000"/>
                </a:solidFill>
              </a:rPr>
              <a:t>BİLGİ GİRİŞ EKRANI</a:t>
            </a:r>
            <a:endParaRPr lang="tr-TR" sz="24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6279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710484" y="311751"/>
            <a:ext cx="3604512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YAYGIN EĞİTİM)</a:t>
            </a:r>
            <a:endParaRPr lang="tr-T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GENEL </a:t>
            </a:r>
            <a: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BİLGİLER EKRANLARI </a:t>
            </a:r>
            <a:b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tr-T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pPr/>
              <a:t>22</a:t>
            </a:fld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611560" y="1844824"/>
            <a:ext cx="67687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tr-TR" b="1" dirty="0">
                <a:solidFill>
                  <a:srgbClr val="002060"/>
                </a:solidFill>
              </a:rPr>
              <a:t>MESLEKİ EĞİTİM MERKEZİ </a:t>
            </a:r>
            <a:endParaRPr lang="tr-TR" b="1" dirty="0" smtClean="0">
              <a:solidFill>
                <a:srgbClr val="002060"/>
              </a:solidFill>
            </a:endParaRPr>
          </a:p>
          <a:p>
            <a:pPr marL="639763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b="1" dirty="0" smtClean="0"/>
              <a:t>Çırak </a:t>
            </a:r>
            <a:r>
              <a:rPr lang="tr-TR" b="1" dirty="0"/>
              <a:t>Sayıları</a:t>
            </a:r>
          </a:p>
          <a:p>
            <a:pPr marL="639763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b="1" dirty="0" smtClean="0"/>
              <a:t>Kalfa </a:t>
            </a:r>
            <a:r>
              <a:rPr lang="tr-TR" b="1" dirty="0"/>
              <a:t>Sayıları </a:t>
            </a:r>
          </a:p>
          <a:p>
            <a:pPr marL="639763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b="1" dirty="0" smtClean="0"/>
              <a:t>İşyeri </a:t>
            </a:r>
            <a:r>
              <a:rPr lang="tr-TR" b="1" dirty="0"/>
              <a:t>Açma Belgesi Alan/Yaş</a:t>
            </a:r>
          </a:p>
          <a:p>
            <a:pPr marL="639763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b="1" dirty="0" smtClean="0"/>
              <a:t>Usta </a:t>
            </a:r>
            <a:r>
              <a:rPr lang="tr-TR" b="1" dirty="0"/>
              <a:t>öğretici Sayıları</a:t>
            </a:r>
          </a:p>
          <a:p>
            <a:pPr marL="639763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b="1" dirty="0" smtClean="0"/>
              <a:t>Aday </a:t>
            </a:r>
            <a:r>
              <a:rPr lang="tr-TR" b="1" dirty="0"/>
              <a:t>Çırak Sayıları</a:t>
            </a:r>
          </a:p>
          <a:p>
            <a:pPr marL="639763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b="1" dirty="0" smtClean="0"/>
              <a:t>Kalfalık/Ustalık </a:t>
            </a:r>
            <a:r>
              <a:rPr lang="tr-TR" b="1" dirty="0"/>
              <a:t>belgesi alanlar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rgbClr val="002060"/>
                </a:solidFill>
              </a:rPr>
              <a:t>Meslek Kursları Öğrenci (3308 </a:t>
            </a:r>
            <a:r>
              <a:rPr lang="tr-TR" b="1" dirty="0" err="1">
                <a:solidFill>
                  <a:srgbClr val="002060"/>
                </a:solidFill>
              </a:rPr>
              <a:t>say.K.gör.açılan</a:t>
            </a:r>
            <a:r>
              <a:rPr lang="tr-TR" b="1" dirty="0">
                <a:solidFill>
                  <a:srgbClr val="002060"/>
                </a:solidFill>
              </a:rPr>
              <a:t> kurs.)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rgbClr val="002060"/>
                </a:solidFill>
              </a:rPr>
              <a:t>Alt tür olarak PKSO Kurs bilgileri (kursiyer sayısı)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rgbClr val="002060"/>
                </a:solidFill>
              </a:rPr>
              <a:t>Kursiyer Sayısı (YTEM)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11560" y="1265119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  <a:defRPr/>
            </a:pPr>
            <a:r>
              <a:rPr lang="tr-TR" b="1" dirty="0">
                <a:solidFill>
                  <a:srgbClr val="002060"/>
                </a:solidFill>
              </a:rPr>
              <a:t>Halk Eğitim Merkezi (Bilgi girişleri </a:t>
            </a:r>
            <a:r>
              <a:rPr lang="tr-TR" b="1" dirty="0" smtClean="0">
                <a:solidFill>
                  <a:srgbClr val="002060"/>
                </a:solidFill>
              </a:rPr>
              <a:t>E.YAYGIN </a:t>
            </a:r>
            <a:r>
              <a:rPr lang="tr-TR" b="1" dirty="0">
                <a:solidFill>
                  <a:srgbClr val="002060"/>
                </a:solidFill>
              </a:rPr>
              <a:t>Modülünden yapılacak.)</a:t>
            </a:r>
          </a:p>
        </p:txBody>
      </p:sp>
      <p:sp>
        <p:nvSpPr>
          <p:cNvPr id="9" name="Dikdörtgen 8"/>
          <p:cNvSpPr/>
          <p:nvPr/>
        </p:nvSpPr>
        <p:spPr>
          <a:xfrm>
            <a:off x="5508104" y="1955958"/>
            <a:ext cx="327585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Öğretmenevleri</a:t>
            </a:r>
            <a:r>
              <a:rPr lang="tr-TR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MEİS Modülünde Bina Bilgileri Bina Kullanımı (APK04004) ekranına </a:t>
            </a:r>
            <a:r>
              <a:rPr lang="tr-T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Yatak Kapasitesi ve Öğretmenevi olarak kullanılan oda sayısı</a:t>
            </a:r>
            <a:r>
              <a:rPr lang="tr-TR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hücresini </a:t>
            </a:r>
            <a:r>
              <a:rPr lang="tr-TR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mutlaka girilmesi gerekmektedir.</a:t>
            </a:r>
            <a:endParaRPr lang="tr-T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50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83568" y="3846527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tabLst>
                <a:tab pos="723900" algn="l"/>
              </a:tabLst>
            </a:pPr>
            <a:r>
              <a:rPr lang="tr-TR" sz="3500" b="1" dirty="0" smtClean="0">
                <a:latin typeface="Calibri" pitchFamily="34" charset="0"/>
                <a:cs typeface="Calibri" pitchFamily="34" charset="0"/>
              </a:rPr>
              <a:t>	2015-2016 </a:t>
            </a:r>
            <a:r>
              <a:rPr lang="tr-TR" sz="3500" b="1" dirty="0">
                <a:latin typeface="Calibri" pitchFamily="34" charset="0"/>
                <a:cs typeface="Calibri" pitchFamily="34" charset="0"/>
              </a:rPr>
              <a:t>Öğretim yılı veri giriş işlemleri her yıl olduğu gibi 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19 </a:t>
            </a:r>
            <a:r>
              <a:rPr lang="tr-TR" sz="3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Ekim</a:t>
            </a:r>
            <a:r>
              <a:rPr lang="tr-TR" sz="3500" b="1" dirty="0">
                <a:latin typeface="Calibri" pitchFamily="34" charset="0"/>
                <a:cs typeface="Calibri" pitchFamily="34" charset="0"/>
              </a:rPr>
              <a:t> itibariyle </a:t>
            </a:r>
            <a:r>
              <a:rPr lang="tr-TR" sz="3500" b="1">
                <a:latin typeface="Calibri" pitchFamily="34" charset="0"/>
                <a:cs typeface="Calibri" pitchFamily="34" charset="0"/>
              </a:rPr>
              <a:t>başlayıp </a:t>
            </a:r>
            <a:r>
              <a:rPr lang="tr-TR" sz="35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</a:t>
            </a:r>
            <a:r>
              <a:rPr lang="tr-TR" sz="3500" b="1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Kasım </a:t>
            </a:r>
            <a:r>
              <a:rPr lang="tr-TR" sz="3500" b="1" dirty="0" smtClean="0">
                <a:latin typeface="Calibri" pitchFamily="34" charset="0"/>
                <a:cs typeface="Calibri" pitchFamily="34" charset="0"/>
              </a:rPr>
              <a:t>’a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tr-TR" sz="3500" b="1" dirty="0">
                <a:latin typeface="Calibri" pitchFamily="34" charset="0"/>
                <a:cs typeface="Calibri" pitchFamily="34" charset="0"/>
              </a:rPr>
              <a:t>kadar devam edecektir. </a:t>
            </a:r>
          </a:p>
        </p:txBody>
      </p:sp>
      <p:pic>
        <p:nvPicPr>
          <p:cNvPr id="1028" name="Picture 4" descr="http://www.tesosmaniye.com/resimler/haber/10020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72" y="1175420"/>
            <a:ext cx="27476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QfzXqipPqKkHR5sC_RT45TS654GT9qJBVxvR7__-L1Gtn0RoH_hb44fY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4" y="808707"/>
            <a:ext cx="1911550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orhangencebay.k12.tr/img/mebb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08707"/>
            <a:ext cx="1438275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Sayfa -</a:t>
            </a:r>
            <a:fld id="{F302176B-0E47-46AC-8F43-DAB4B8A37D06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83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404664"/>
            <a:ext cx="278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263525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1 - ÖĞRETİM ŞEKLİ</a:t>
            </a:r>
            <a:endParaRPr lang="tr-T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D:\2011-2012 TOPLANTI SUNUM\E-OKUL RESİMLERİ\ÖĞRETİM ŞEKLİ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7"/>
          <a:stretch/>
        </p:blipFill>
        <p:spPr bwMode="auto">
          <a:xfrm>
            <a:off x="3038475" y="908720"/>
            <a:ext cx="6105525" cy="56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3</a:t>
            </a:fld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51519" y="1196752"/>
            <a:ext cx="278695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dirty="0">
                <a:latin typeface="Arial" charset="0"/>
              </a:rPr>
              <a:t>Okullarımızın </a:t>
            </a:r>
            <a:r>
              <a:rPr lang="tr-TR" dirty="0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tr-TR" b="1" u="sng" dirty="0">
                <a:solidFill>
                  <a:srgbClr val="FF5050"/>
                </a:solidFill>
                <a:latin typeface="Arial" charset="0"/>
              </a:rPr>
              <a:t>öğretim şekli</a:t>
            </a:r>
            <a:r>
              <a:rPr lang="tr-TR" dirty="0">
                <a:solidFill>
                  <a:srgbClr val="FF0000"/>
                </a:solidFill>
                <a:latin typeface="Arial" charset="0"/>
              </a:rPr>
              <a:t>”</a:t>
            </a:r>
            <a:r>
              <a:rPr lang="tr-TR" dirty="0">
                <a:latin typeface="Arial" charset="0"/>
              </a:rPr>
              <a:t> sabahtan akşama kadar eğitim veriyorsa “NORMAL”; sabahtan öğlene veya öğlenden akşama kadar olacak şekildeyse “İKİLİ” öğretim olarak girilecektir.</a:t>
            </a:r>
          </a:p>
        </p:txBody>
      </p:sp>
    </p:spTree>
    <p:extLst>
      <p:ext uri="{BB962C8B-B14F-4D97-AF65-F5344CB8AC3E}">
        <p14:creationId xmlns:p14="http://schemas.microsoft.com/office/powerpoint/2010/main" val="6913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332656"/>
            <a:ext cx="2691634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2- TAHSİS DURUMU</a:t>
            </a:r>
            <a:endParaRPr lang="tr-T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4</a:t>
            </a:fld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42632"/>
            <a:ext cx="7899773" cy="507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2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TAHSİS DURUMU</a:t>
            </a:r>
            <a:b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0728"/>
            <a:ext cx="9144000" cy="5472608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223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46876" y="188640"/>
            <a:ext cx="245291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3- BİNA DURUMU</a:t>
            </a:r>
            <a:endParaRPr lang="tr-T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D:\2011-2012 TOPLANTI SUNUM\E-OKUL RESİMLERİ\BİNA DURU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56895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6</a:t>
            </a:fld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2123728" y="4417367"/>
            <a:ext cx="64807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 smtClean="0"/>
              <a:t>Ek binası olan kurumlar 2. binaları yeni kayıt olarak gireceklerdir.</a:t>
            </a:r>
            <a:endParaRPr lang="tr-TR" sz="1500" b="1" dirty="0"/>
          </a:p>
        </p:txBody>
      </p:sp>
      <p:sp>
        <p:nvSpPr>
          <p:cNvPr id="5" name="Dikdörtgen 4"/>
          <p:cNvSpPr/>
          <p:nvPr/>
        </p:nvSpPr>
        <p:spPr>
          <a:xfrm>
            <a:off x="251520" y="777712"/>
            <a:ext cx="8568952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sz="1500" dirty="0"/>
              <a:t>Çeşitli sebeplerle eğitime ara veren kurumlarımız bir süre sonra tekrar eğitime başladığında </a:t>
            </a:r>
            <a:r>
              <a:rPr lang="tr-TR" sz="1500" b="1" u="sng" dirty="0">
                <a:solidFill>
                  <a:srgbClr val="FF3399"/>
                </a:solidFill>
              </a:rPr>
              <a:t>hizmete giriş tarihi olarak ilk açıldığı tarih</a:t>
            </a:r>
            <a:r>
              <a:rPr lang="tr-TR" sz="1500" dirty="0"/>
              <a:t> işlenecektir</a:t>
            </a:r>
            <a:r>
              <a:rPr lang="tr-TR" sz="1500" dirty="0" smtClean="0"/>
              <a:t>.</a:t>
            </a:r>
            <a:endParaRPr lang="tr-TR" sz="1500" dirty="0">
              <a:latin typeface="Arial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8840"/>
            <a:ext cx="6480720" cy="128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9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2538" y="404664"/>
            <a:ext cx="2911310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11113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4- LOJMAN DURUMU</a:t>
            </a:r>
            <a:endParaRPr lang="tr-T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D:\2011-2012 TOPLANTI SUNUM\E-OKUL RESİMLERİ\LOJ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/>
          <a:stretch/>
        </p:blipFill>
        <p:spPr bwMode="auto">
          <a:xfrm>
            <a:off x="390594" y="1196752"/>
            <a:ext cx="835787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086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19809" y="31175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5- BİNA KULLANIMI </a:t>
            </a: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Özellikle derslik sayıları)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215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886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5- BİNA KULLANIMI</a:t>
            </a:r>
            <a:endParaRPr lang="tr-TR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9</a:t>
            </a:fld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495609"/>
              </p:ext>
            </p:extLst>
          </p:nvPr>
        </p:nvGraphicFramePr>
        <p:xfrm>
          <a:off x="179512" y="764704"/>
          <a:ext cx="8712967" cy="5832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6977"/>
                <a:gridCol w="767028"/>
                <a:gridCol w="3211934"/>
                <a:gridCol w="767028"/>
              </a:tblGrid>
              <a:tr h="2023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Kullanım Şekli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SAYI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Kullanım Şekli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SAYI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Arşiv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Hizmet </a:t>
                      </a:r>
                      <a:r>
                        <a:rPr lang="tr-TR" sz="1200" u="none" strike="noStrike" dirty="0">
                          <a:effectLst/>
                        </a:rPr>
                        <a:t>Aracı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</a:t>
                      </a:r>
                      <a:r>
                        <a:rPr lang="tr-TR" sz="1200" u="none" strike="noStrike" dirty="0" err="1" smtClean="0">
                          <a:effectLst/>
                        </a:rPr>
                        <a:t>Atelye</a:t>
                      </a:r>
                      <a:r>
                        <a:rPr lang="tr-TR" sz="1200" u="none" strike="noStrike" dirty="0" smtClean="0">
                          <a:effectLst/>
                        </a:rPr>
                        <a:t> </a:t>
                      </a:r>
                      <a:r>
                        <a:rPr lang="tr-TR" sz="1200" u="none" strike="noStrike" dirty="0">
                          <a:effectLst/>
                        </a:rPr>
                        <a:t>Sayısı (Kullanılan ve Kullanılmayanlar Dahil)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İdari </a:t>
                      </a:r>
                      <a:r>
                        <a:rPr lang="tr-TR" sz="1200" u="none" strike="noStrike" dirty="0">
                          <a:effectLst/>
                        </a:rPr>
                        <a:t>İşler Odası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Banyo </a:t>
                      </a:r>
                      <a:r>
                        <a:rPr lang="tr-TR" sz="1200" u="none" strike="noStrike" dirty="0">
                          <a:effectLst/>
                        </a:rPr>
                        <a:t>Sayısı(Genel)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</a:t>
                      </a:r>
                      <a:r>
                        <a:rPr lang="nn-NO" sz="1200" u="none" strike="noStrike" dirty="0" smtClean="0">
                          <a:effectLst/>
                        </a:rPr>
                        <a:t>İşlik </a:t>
                      </a:r>
                      <a:r>
                        <a:rPr lang="nn-NO" sz="1200" u="none" strike="noStrike" dirty="0">
                          <a:effectLst/>
                        </a:rPr>
                        <a:t>Olarak Kullanılan Dersane Sayısı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Banyo </a:t>
                      </a:r>
                      <a:r>
                        <a:rPr lang="tr-TR" sz="1200" u="none" strike="noStrike" dirty="0">
                          <a:effectLst/>
                        </a:rPr>
                        <a:t>Sayısı(Kabin)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Kimya </a:t>
                      </a:r>
                      <a:r>
                        <a:rPr lang="tr-TR" sz="1200" u="none" strike="noStrike" dirty="0" err="1">
                          <a:effectLst/>
                        </a:rPr>
                        <a:t>Laboratuarı</a:t>
                      </a:r>
                      <a:r>
                        <a:rPr lang="tr-TR" sz="1200" u="none" strike="noStrike" dirty="0">
                          <a:effectLst/>
                        </a:rPr>
                        <a:t>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Bekleme </a:t>
                      </a:r>
                      <a:r>
                        <a:rPr lang="tr-TR" sz="1200" u="none" strike="noStrike" dirty="0">
                          <a:effectLst/>
                        </a:rPr>
                        <a:t>Salonu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Konferans </a:t>
                      </a:r>
                      <a:r>
                        <a:rPr lang="tr-TR" sz="1200" u="none" strike="noStrike" dirty="0">
                          <a:effectLst/>
                        </a:rPr>
                        <a:t>Salonu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Biyoloji </a:t>
                      </a:r>
                      <a:r>
                        <a:rPr lang="tr-TR" sz="1200" u="none" strike="noStrike" dirty="0" err="1">
                          <a:effectLst/>
                        </a:rPr>
                        <a:t>Laboratuarı</a:t>
                      </a:r>
                      <a:r>
                        <a:rPr lang="tr-TR" sz="1200" u="none" strike="noStrike" dirty="0">
                          <a:effectLst/>
                        </a:rPr>
                        <a:t>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</a:t>
                      </a:r>
                      <a:r>
                        <a:rPr lang="tr-TR" sz="12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Kütüphane </a:t>
                      </a:r>
                      <a:r>
                        <a:rPr lang="tr-TR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Sayısı (Sınıf Kitaplıkları Hariç)</a:t>
                      </a:r>
                      <a:endParaRPr lang="tr-TR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</a:t>
                      </a:r>
                      <a:r>
                        <a:rPr lang="tr-TR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Büroda </a:t>
                      </a:r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kullanılan bilgisayar sayısı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Lavabo </a:t>
                      </a:r>
                      <a:r>
                        <a:rPr lang="tr-TR" sz="1200" u="none" strike="noStrike" dirty="0">
                          <a:effectLst/>
                        </a:rPr>
                        <a:t>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Çalışma </a:t>
                      </a:r>
                      <a:r>
                        <a:rPr lang="tr-TR" sz="1200" u="none" strike="noStrike" dirty="0">
                          <a:effectLst/>
                        </a:rPr>
                        <a:t>Odası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Mesleki </a:t>
                      </a:r>
                      <a:r>
                        <a:rPr lang="tr-TR" sz="1200" u="none" strike="noStrike" dirty="0">
                          <a:effectLst/>
                        </a:rPr>
                        <a:t>Uygulama </a:t>
                      </a:r>
                      <a:r>
                        <a:rPr lang="tr-TR" sz="1200" u="none" strike="noStrike" dirty="0" err="1">
                          <a:effectLst/>
                        </a:rPr>
                        <a:t>Laboratuarı</a:t>
                      </a:r>
                      <a:r>
                        <a:rPr lang="tr-TR" sz="1200" u="none" strike="noStrike" dirty="0">
                          <a:effectLst/>
                        </a:rPr>
                        <a:t>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Çok </a:t>
                      </a:r>
                      <a:r>
                        <a:rPr lang="tr-TR" sz="1200" u="none" strike="noStrike" dirty="0">
                          <a:effectLst/>
                        </a:rPr>
                        <a:t>Amaçlı Salon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Mutfak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Daktilografi </a:t>
                      </a:r>
                      <a:r>
                        <a:rPr lang="tr-TR" sz="1200" u="none" strike="noStrike" dirty="0">
                          <a:effectLst/>
                        </a:rPr>
                        <a:t>Oda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Müdür </a:t>
                      </a:r>
                      <a:r>
                        <a:rPr lang="tr-TR" sz="1200" u="none" strike="noStrike" dirty="0">
                          <a:effectLst/>
                        </a:rPr>
                        <a:t>Odası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Danışma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Müdür </a:t>
                      </a:r>
                      <a:r>
                        <a:rPr lang="tr-TR" sz="1200" u="none" strike="noStrike" dirty="0">
                          <a:effectLst/>
                        </a:rPr>
                        <a:t>Yardımcısı Odası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Depo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Müzik </a:t>
                      </a:r>
                      <a:r>
                        <a:rPr lang="tr-TR" sz="1200" u="none" strike="noStrike" dirty="0">
                          <a:effectLst/>
                        </a:rPr>
                        <a:t>Odası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7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Derslik </a:t>
                      </a:r>
                      <a:r>
                        <a:rPr lang="tr-TR" sz="1200" u="none" strike="noStrike" dirty="0">
                          <a:effectLst/>
                        </a:rPr>
                        <a:t>Olmadığı halde derslik olarak kullanılan bölüm </a:t>
                      </a:r>
                      <a:r>
                        <a:rPr lang="tr-TR" sz="1200" u="none" strike="noStrike" dirty="0" smtClean="0">
                          <a:effectLst/>
                        </a:rPr>
                        <a:t> </a:t>
                      </a:r>
                    </a:p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sayısı(Toplam </a:t>
                      </a:r>
                      <a:r>
                        <a:rPr lang="tr-TR" sz="1200" u="none" strike="noStrike" dirty="0">
                          <a:effectLst/>
                        </a:rPr>
                        <a:t>Dersliğe dahil edilmeyecektir.)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Ortak </a:t>
                      </a:r>
                      <a:r>
                        <a:rPr lang="tr-TR" sz="1200" u="none" strike="noStrike" dirty="0">
                          <a:effectLst/>
                        </a:rPr>
                        <a:t>Kullanılan </a:t>
                      </a:r>
                      <a:r>
                        <a:rPr lang="tr-TR" sz="1200" u="none" strike="noStrike" dirty="0" err="1">
                          <a:effectLst/>
                        </a:rPr>
                        <a:t>Laboratuar</a:t>
                      </a:r>
                      <a:r>
                        <a:rPr lang="tr-TR" sz="1200" u="none" strike="noStrike" dirty="0">
                          <a:effectLst/>
                        </a:rPr>
                        <a:t>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Derslik </a:t>
                      </a:r>
                      <a:r>
                        <a:rPr lang="tr-TR" sz="1200" u="none" strike="noStrike" dirty="0" err="1">
                          <a:effectLst/>
                        </a:rPr>
                        <a:t>Sayisi</a:t>
                      </a:r>
                      <a:r>
                        <a:rPr lang="tr-TR" sz="1200" u="none" strike="noStrike" dirty="0">
                          <a:effectLst/>
                        </a:rPr>
                        <a:t> (</a:t>
                      </a:r>
                      <a:r>
                        <a:rPr lang="tr-TR" sz="1200" u="none" strike="noStrike" dirty="0" err="1">
                          <a:effectLst/>
                        </a:rPr>
                        <a:t>Anasinifi</a:t>
                      </a:r>
                      <a:r>
                        <a:rPr lang="tr-TR" sz="1200" u="none" strike="noStrike" dirty="0">
                          <a:effectLst/>
                        </a:rPr>
                        <a:t> Olarak </a:t>
                      </a:r>
                      <a:r>
                        <a:rPr lang="tr-TR" sz="1200" u="none" strike="noStrike" dirty="0" err="1">
                          <a:effectLst/>
                        </a:rPr>
                        <a:t>Kullanilan</a:t>
                      </a:r>
                      <a:r>
                        <a:rPr lang="tr-TR" sz="1200" u="none" strike="noStrike" dirty="0">
                          <a:effectLst/>
                        </a:rPr>
                        <a:t> 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Oyun </a:t>
                      </a:r>
                      <a:r>
                        <a:rPr lang="tr-TR" sz="1200" u="none" strike="noStrike" dirty="0">
                          <a:effectLst/>
                        </a:rPr>
                        <a:t>Odası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</a:t>
                      </a:r>
                      <a:r>
                        <a:rPr lang="tr-TR" sz="12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Derslik </a:t>
                      </a:r>
                      <a:r>
                        <a:rPr lang="tr-TR" sz="1200" b="0" i="0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Sayisi</a:t>
                      </a:r>
                      <a:r>
                        <a:rPr lang="tr-TR" sz="12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</a:t>
                      </a:r>
                      <a:r>
                        <a:rPr lang="tr-TR" sz="1200" b="0" i="0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Kullanilan</a:t>
                      </a:r>
                      <a:r>
                        <a:rPr lang="tr-TR" sz="12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tr-TR" sz="1200" b="0" i="0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Kullanilmayan</a:t>
                      </a:r>
                      <a:r>
                        <a:rPr lang="tr-TR" sz="12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tr-TR" sz="1200" b="0" i="0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Anasinifi</a:t>
                      </a:r>
                      <a:r>
                        <a:rPr lang="tr-TR" sz="12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dahil)</a:t>
                      </a:r>
                      <a:endParaRPr lang="tr-TR" sz="1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Öğretmenler </a:t>
                      </a:r>
                      <a:r>
                        <a:rPr lang="tr-TR" sz="1200" u="none" strike="noStrike" dirty="0">
                          <a:effectLst/>
                        </a:rPr>
                        <a:t>Odası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Derslik </a:t>
                      </a:r>
                      <a:r>
                        <a:rPr lang="tr-TR" sz="1200" u="none" strike="noStrike" dirty="0" err="1">
                          <a:effectLst/>
                        </a:rPr>
                        <a:t>Sayisi</a:t>
                      </a:r>
                      <a:r>
                        <a:rPr lang="tr-TR" sz="1200" u="none" strike="noStrike" dirty="0">
                          <a:effectLst/>
                        </a:rPr>
                        <a:t> (</a:t>
                      </a:r>
                      <a:r>
                        <a:rPr lang="tr-TR" sz="1200" u="none" strike="noStrike" dirty="0" err="1">
                          <a:effectLst/>
                        </a:rPr>
                        <a:t>Kullanilmayan</a:t>
                      </a:r>
                      <a:r>
                        <a:rPr lang="tr-TR" sz="1200" u="none" strike="noStrike" dirty="0">
                          <a:effectLst/>
                        </a:rPr>
                        <a:t>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Özel </a:t>
                      </a:r>
                      <a:r>
                        <a:rPr lang="tr-TR" sz="1200" u="none" strike="noStrike" dirty="0">
                          <a:effectLst/>
                        </a:rPr>
                        <a:t>Eğitim Hizmetleri Bölüm Odası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Diğer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Rehberlik </a:t>
                      </a:r>
                      <a:r>
                        <a:rPr lang="tr-TR" sz="1200" u="none" strike="noStrike" dirty="0">
                          <a:effectLst/>
                        </a:rPr>
                        <a:t>Servisi Oda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Eğitim </a:t>
                      </a:r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amaçlı kullanılan bilgisayar sayısı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Resim </a:t>
                      </a:r>
                      <a:r>
                        <a:rPr lang="tr-TR" sz="1200" u="none" strike="noStrike" dirty="0">
                          <a:effectLst/>
                        </a:rPr>
                        <a:t>Odası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Eğitim </a:t>
                      </a:r>
                      <a:r>
                        <a:rPr lang="tr-TR" sz="1200" u="none" strike="noStrike" dirty="0">
                          <a:effectLst/>
                        </a:rPr>
                        <a:t>Araçları Odası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Revir </a:t>
                      </a:r>
                      <a:r>
                        <a:rPr lang="tr-TR" sz="1200" u="none" strike="noStrike" dirty="0">
                          <a:effectLst/>
                        </a:rPr>
                        <a:t>ve Doktor Oda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Fatih </a:t>
                      </a:r>
                      <a:r>
                        <a:rPr lang="tr-TR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projesi kapsamında akıllı tahta sayısı</a:t>
                      </a:r>
                      <a:endParaRPr lang="tr-TR" sz="1200" b="0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Spor </a:t>
                      </a:r>
                      <a:r>
                        <a:rPr lang="tr-TR" sz="1200" u="none" strike="noStrike" dirty="0">
                          <a:effectLst/>
                        </a:rPr>
                        <a:t>Salonu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Fatih </a:t>
                      </a:r>
                      <a:r>
                        <a:rPr lang="tr-TR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projesi kapsamında çok fonksiyonlu yazıcı sayısı</a:t>
                      </a:r>
                      <a:endParaRPr lang="tr-TR" sz="1200" b="0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Test </a:t>
                      </a:r>
                      <a:r>
                        <a:rPr lang="tr-TR" sz="1200" u="none" strike="noStrike" dirty="0">
                          <a:effectLst/>
                        </a:rPr>
                        <a:t>Odası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Fatih </a:t>
                      </a:r>
                      <a:r>
                        <a:rPr lang="tr-TR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projesi kapsamında </a:t>
                      </a:r>
                      <a:r>
                        <a:rPr lang="tr-TR" sz="1200" b="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döküman</a:t>
                      </a:r>
                      <a:r>
                        <a:rPr lang="tr-TR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kamera sayısı</a:t>
                      </a:r>
                      <a:endParaRPr lang="tr-TR" sz="1200" b="0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Toplantı </a:t>
                      </a:r>
                      <a:r>
                        <a:rPr lang="tr-TR" sz="1200" u="none" strike="noStrike" dirty="0">
                          <a:effectLst/>
                        </a:rPr>
                        <a:t>Salonu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Fatih </a:t>
                      </a:r>
                      <a:r>
                        <a:rPr lang="tr-TR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projesi kapsamında tablet bilgisayar sayısı</a:t>
                      </a:r>
                      <a:endParaRPr lang="tr-TR" sz="1200" b="0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WC </a:t>
                      </a:r>
                      <a:r>
                        <a:rPr lang="tr-TR" sz="1200" u="none" strike="noStrike" dirty="0">
                          <a:effectLst/>
                        </a:rPr>
                        <a:t>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Fen </a:t>
                      </a:r>
                      <a:r>
                        <a:rPr lang="tr-TR" sz="1200" u="none" strike="noStrike" dirty="0">
                          <a:effectLst/>
                        </a:rPr>
                        <a:t>Bilgisi </a:t>
                      </a:r>
                      <a:r>
                        <a:rPr lang="tr-TR" sz="1200" u="none" strike="noStrike" dirty="0" err="1">
                          <a:effectLst/>
                        </a:rPr>
                        <a:t>Laboratuarı</a:t>
                      </a:r>
                      <a:r>
                        <a:rPr lang="tr-TR" sz="1200" u="none" strike="noStrike" dirty="0">
                          <a:effectLst/>
                        </a:rPr>
                        <a:t>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Yabancı </a:t>
                      </a:r>
                      <a:r>
                        <a:rPr lang="tr-TR" sz="1200" u="none" strike="noStrike" dirty="0">
                          <a:effectLst/>
                        </a:rPr>
                        <a:t>Dil </a:t>
                      </a:r>
                      <a:r>
                        <a:rPr lang="tr-TR" sz="1200" u="none" strike="noStrike" dirty="0" err="1">
                          <a:effectLst/>
                        </a:rPr>
                        <a:t>Laboratuarı</a:t>
                      </a:r>
                      <a:r>
                        <a:rPr lang="tr-TR" sz="1200" u="none" strike="noStrike" dirty="0">
                          <a:effectLst/>
                        </a:rPr>
                        <a:t>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Fizik </a:t>
                      </a:r>
                      <a:r>
                        <a:rPr lang="tr-TR" sz="1200" u="none" strike="noStrike" dirty="0" err="1">
                          <a:effectLst/>
                        </a:rPr>
                        <a:t>Laboratuarı</a:t>
                      </a:r>
                      <a:r>
                        <a:rPr lang="tr-TR" sz="1200" u="none" strike="noStrike" dirty="0">
                          <a:effectLst/>
                        </a:rPr>
                        <a:t>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Yatakhane </a:t>
                      </a:r>
                      <a:r>
                        <a:rPr lang="tr-TR" sz="1200" u="none" strike="noStrike" dirty="0">
                          <a:effectLst/>
                        </a:rPr>
                        <a:t>Sayısı(Koğuş)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Gözlem </a:t>
                      </a:r>
                      <a:r>
                        <a:rPr lang="tr-TR" sz="1200" u="none" strike="noStrike" dirty="0">
                          <a:effectLst/>
                        </a:rPr>
                        <a:t>Odası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Yatakhane </a:t>
                      </a:r>
                      <a:r>
                        <a:rPr lang="tr-TR" sz="1200" u="none" strike="noStrike" dirty="0">
                          <a:effectLst/>
                        </a:rPr>
                        <a:t>Sayısı(Oda)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Grup </a:t>
                      </a:r>
                      <a:r>
                        <a:rPr lang="tr-TR" sz="1200" u="none" strike="noStrike" dirty="0">
                          <a:effectLst/>
                        </a:rPr>
                        <a:t>Rehberliği Odası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901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lik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425</TotalTime>
  <Words>747</Words>
  <Application>Microsoft Office PowerPoint</Application>
  <PresentationFormat>Ekran Gösterisi (4:3)</PresentationFormat>
  <Paragraphs>227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Arial</vt:lpstr>
      <vt:lpstr>Calibri</vt:lpstr>
      <vt:lpstr>Tahoma</vt:lpstr>
      <vt:lpstr>Wingdings</vt:lpstr>
      <vt:lpstr>Netlik</vt:lpstr>
      <vt:lpstr>PowerPoint Sunusu</vt:lpstr>
      <vt:lpstr>PowerPoint Sunusu</vt:lpstr>
      <vt:lpstr>PowerPoint Sunusu</vt:lpstr>
      <vt:lpstr>PowerPoint Sunusu</vt:lpstr>
      <vt:lpstr>TAHSİS DURUMU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HALK EĞİTİM MERKEZİ BİLGİ GİRİŞ EKRANI</vt:lpstr>
      <vt:lpstr>MESLEKİ EĞİTİM MERKEZİ BİLGİ GİRİŞ EKRANI</vt:lpstr>
      <vt:lpstr>ÖĞRETMENEVLERİ  BİLGİ GİRİŞ EKRANI</vt:lpstr>
      <vt:lpstr>REHBERLİK ARAŞTIRMA MERKEZİ BİLGİ GİRİŞ EKRANI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MYMENIS</dc:creator>
  <cp:lastModifiedBy>M-E-YILDIZ</cp:lastModifiedBy>
  <cp:revision>42</cp:revision>
  <cp:lastPrinted>2012-10-15T05:26:48Z</cp:lastPrinted>
  <dcterms:created xsi:type="dcterms:W3CDTF">2011-09-22T11:29:36Z</dcterms:created>
  <dcterms:modified xsi:type="dcterms:W3CDTF">2015-10-07T06:22:39Z</dcterms:modified>
</cp:coreProperties>
</file>