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74" r:id="rId6"/>
    <p:sldId id="261" r:id="rId7"/>
    <p:sldId id="262" r:id="rId8"/>
    <p:sldId id="263" r:id="rId9"/>
    <p:sldId id="271" r:id="rId10"/>
    <p:sldId id="273" r:id="rId11"/>
    <p:sldId id="264" r:id="rId12"/>
    <p:sldId id="265" r:id="rId13"/>
    <p:sldId id="266" r:id="rId14"/>
    <p:sldId id="268" r:id="rId15"/>
    <p:sldId id="275" r:id="rId16"/>
    <p:sldId id="269" r:id="rId17"/>
    <p:sldId id="270" r:id="rId18"/>
    <p:sldId id="272" r:id="rId19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F2180D2C-C6E4-4A49-A472-7611DD3A0C3F}" type="datetimeFigureOut">
              <a:rPr lang="tr-TR" smtClean="0"/>
              <a:t>19.10.2015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27EA4917-FE6A-43B7-8C1F-0F22FE4EB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51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86DAAEE3-B8F5-4035-9543-77591944E564}" type="datetimeFigureOut">
              <a:rPr lang="tr-TR" smtClean="0"/>
              <a:t>19.10.2015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1" tIns="45425" rIns="90851" bIns="4542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851" tIns="45425" rIns="90851" bIns="45425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5323EA31-E8E3-404E-A966-5D57120D6F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5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3EF6-AC55-4908-A166-CB2D3F8FC20C}" type="datetime1">
              <a:rPr lang="tr-TR" smtClean="0"/>
              <a:t>19.10.2015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21BF-01C7-42FB-A8D9-4D139689460F}" type="datetime1">
              <a:rPr lang="tr-TR" smtClean="0"/>
              <a:t>19.10.2015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C4A-BD48-4D55-9CC7-A74003C8675F}" type="datetime1">
              <a:rPr lang="tr-TR" smtClean="0"/>
              <a:t>19.10.2015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266-F657-4A76-A4EC-55A9B22D972D}" type="datetime1">
              <a:rPr lang="tr-TR" smtClean="0"/>
              <a:t>19.10.2015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FB59-EF63-49E2-8A21-65050BC9A7E5}" type="datetime1">
              <a:rPr lang="tr-TR" smtClean="0"/>
              <a:t>19.10.2015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9331-521F-43D6-9DE7-C0CE09DEC07A}" type="datetime1">
              <a:rPr lang="tr-TR" smtClean="0"/>
              <a:t>19.10.2015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6B-40A6-4822-A6DE-E7C1B99B14FE}" type="datetime1">
              <a:rPr lang="tr-TR" smtClean="0"/>
              <a:t>19.10.2015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A5C-70A0-4A98-A5D0-90F2897B8C6B}" type="datetime1">
              <a:rPr lang="tr-TR" smtClean="0"/>
              <a:t>19.10.2015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5B1-9876-4F90-AAE9-1B4F6DFF47D3}" type="datetime1">
              <a:rPr lang="tr-TR" smtClean="0"/>
              <a:t>19.10.2015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30E-30A6-45BF-9BF9-4AB9E197208E}" type="datetime1">
              <a:rPr lang="tr-TR" smtClean="0"/>
              <a:t>19.10.2015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96A-E0E5-40C2-9C4D-2970F4048019}" type="datetime1">
              <a:rPr lang="tr-TR" smtClean="0"/>
              <a:t>19.10.2015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0DBA13-3DDD-4250-99FF-25C1E3F58CDF}" type="datetime1">
              <a:rPr lang="tr-TR" smtClean="0"/>
              <a:t>19.10.2015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3" y="692696"/>
            <a:ext cx="1812981" cy="180020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Metin kutusu 4"/>
          <p:cNvSpPr txBox="1"/>
          <p:nvPr/>
        </p:nvSpPr>
        <p:spPr>
          <a:xfrm>
            <a:off x="2790123" y="836712"/>
            <a:ext cx="5019323" cy="15081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BATMAN VALİLİĞİ</a:t>
            </a:r>
          </a:p>
          <a:p>
            <a:pPr algn="ctr"/>
            <a:endParaRPr lang="tr-TR" sz="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tr-TR" sz="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İL MİLLİ EĞİTİM MÜDÜRLÜĞÜ</a:t>
            </a:r>
          </a:p>
          <a:p>
            <a:pPr algn="ctr"/>
            <a:endParaRPr lang="tr-TR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(İstatistik Bölümü)</a:t>
            </a:r>
            <a:endParaRPr lang="tr-T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051720" y="3861048"/>
            <a:ext cx="52824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MEBBİS Veri Girişi</a:t>
            </a:r>
            <a:endParaRPr lang="tr-TR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01483" y="5157192"/>
            <a:ext cx="7408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BİLGİLENDİRME TOPLANTISI</a:t>
            </a:r>
            <a:endParaRPr lang="tr-T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293118" y="6371361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EKİM 2015</a:t>
            </a:r>
            <a:endParaRPr lang="tr-TR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599240" y="2502141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İLKÖĞRETİM KURUMLARI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674295" y="2891498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 err="1" smtClean="0">
                <a:solidFill>
                  <a:srgbClr val="FF0000"/>
                </a:solidFill>
              </a:rPr>
              <a:t>Anaokul</a:t>
            </a:r>
            <a:r>
              <a:rPr lang="tr-TR" sz="2400" b="1" dirty="0" smtClean="0">
                <a:solidFill>
                  <a:srgbClr val="FF0000"/>
                </a:solidFill>
              </a:rPr>
              <a:t>-İlkokul-Ortaokul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10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95536" y="404664"/>
            <a:ext cx="8352928" cy="655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Bütün Resmi - Özel eğitim - öğretim kademelerindeki okullarımızın </a:t>
            </a:r>
            <a:r>
              <a:rPr lang="tr-TR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e-okul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modülünde </a:t>
            </a:r>
            <a:r>
              <a:rPr lang="tr-TR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aday kaydını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yaptıkları öğrencilerini biran önce </a:t>
            </a:r>
            <a:r>
              <a:rPr lang="tr-TR" sz="2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kesin kayıt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 işlemlerini yapmaları gerekmektedir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Tx/>
              <a:buNone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None/>
            </a:pPr>
            <a:r>
              <a:rPr lang="tr-TR" sz="2200" b="1" dirty="0">
                <a:latin typeface="Calibri" pitchFamily="34" charset="0"/>
                <a:cs typeface="Calibri" pitchFamily="34" charset="0"/>
              </a:rPr>
              <a:t>*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Taşımalı eğitime tabi öğrenci, birleştirilmiş sınıflarda okuyan öğrenci ve kaynaştırma eğitimine tabi öğrenci bilgilerinin özür grupları ile birlikte eksiksiz girilmesi gerekmektedir.</a:t>
            </a:r>
          </a:p>
          <a:p>
            <a:pPr algn="just">
              <a:buFontTx/>
              <a:buNone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None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*Sistem 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üzerinden yapılan nakil talepleri ivedilikle onaylanacaktır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Tx/>
              <a:buNone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*Yatılı okullara ait pansiyon kapasitesi girişi devlet kurumları modülünden bakanlık tarafından yapılmaktadır.</a:t>
            </a:r>
          </a:p>
          <a:p>
            <a:pPr algn="just">
              <a:lnSpc>
                <a:spcPct val="90000"/>
              </a:lnSpc>
              <a:defRPr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Pansiyonlu okulların bilgi girişleri ilçeler tarafından takip edilecek. </a:t>
            </a:r>
          </a:p>
          <a:p>
            <a:pPr algn="just">
              <a:lnSpc>
                <a:spcPct val="90000"/>
              </a:lnSpc>
              <a:defRPr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Pansiyonda kalan öğrencilerle ilgili bilgiler öğrencilerin pansiyonda kaldığı okul müdürlükleri tarafından e-okul modülüne girilecektir. Yatılı öğrenci ekleme işlemi e-okul kurum işlemleri/bilgi giriş işlemleri/yatılı öğrenci bölümünden yapılacaktır.</a:t>
            </a:r>
          </a:p>
          <a:p>
            <a:pPr algn="just">
              <a:buFontTx/>
              <a:buNone/>
            </a:pPr>
            <a:endParaRPr lang="tr-TR" sz="2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6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8112" y="1427292"/>
            <a:ext cx="89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MEİS-MEİS SORGU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300" b="1" dirty="0">
                <a:latin typeface="Calibri" pitchFamily="34" charset="0"/>
                <a:cs typeface="Calibri" pitchFamily="34" charset="0"/>
              </a:rPr>
              <a:t>MODÜLÜNE BİLGİ GİRİŞİ YAPILACAK EKRANLAR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3314" name="Picture 2" descr="http://tekman.meb.gov.tr/wp-content/uploads/2011/08/mebb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8" y="547546"/>
            <a:ext cx="199755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83568" y="249289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Kütüphane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Materyal   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Kütüphane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Kullanımı 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Bilişim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İnternet ve Çevre Birimleri 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4-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Bilgisayar </a:t>
            </a:r>
            <a:r>
              <a:rPr lang="tr-TR" sz="2400" b="1" dirty="0" err="1">
                <a:latin typeface="Calibri" pitchFamily="34" charset="0"/>
                <a:cs typeface="Calibri" pitchFamily="34" charset="0"/>
              </a:rPr>
              <a:t>Laboratuarları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/BT Sınıfları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Kurum Bilgileri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Kurum Onay İşlemleri 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55576" y="5864264"/>
            <a:ext cx="712879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Mutlaka </a:t>
            </a: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eksiksiz ve doğru bir şekilde doldurulacaktır. 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774248" y="2420888"/>
            <a:ext cx="71101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695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8954" y="404664"/>
            <a:ext cx="6029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Kütüphane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Materyal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16024" y="1123003"/>
            <a:ext cx="8460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Kütüphanesi 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bulunan bütün kurumlar </a:t>
            </a:r>
            <a:r>
              <a:rPr lang="tr-TR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E-OKUL </a:t>
            </a:r>
            <a:r>
              <a:rPr lang="tr-TR" b="1" u="sng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daki</a:t>
            </a:r>
            <a:r>
              <a:rPr lang="tr-TR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Bina </a:t>
            </a:r>
            <a:r>
              <a:rPr lang="tr-TR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Kullanımı Durumu ekranında,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Kütüphane Sayısı (Sınıf Kitaplıkları Hariç)  hücresine bilgi girdikten sonra MEİS Modülünde mutlaka Kütüphane Materyal/Kütüphane Kullanımı ekranlarını doldurmaları gerekmektedir.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5340"/>
            <a:ext cx="8208912" cy="44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0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3528" y="54868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Kütüphane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Kullanımı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13</a:t>
            </a:fld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2509"/>
            <a:ext cx="7884368" cy="49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4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Bilişim İnternet ve Çevre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Birimleri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-180528" y="5301208"/>
            <a:ext cx="9369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tr-TR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tr-T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Ancak </a:t>
            </a:r>
            <a:r>
              <a:rPr lang="tr-T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özel okullar: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MEİS Modülünde, Eğitim Olanakları Bölümündeki </a:t>
            </a:r>
          </a:p>
          <a:p>
            <a:pPr algn="just" eaLnBrk="0" hangingPunct="0"/>
            <a:r>
              <a:rPr lang="tr-TR" b="1" dirty="0" smtClean="0">
                <a:latin typeface="Calibri" pitchFamily="34" charset="0"/>
                <a:cs typeface="Calibri" pitchFamily="34" charset="0"/>
              </a:rPr>
              <a:t>        - Kütüphane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Materyal ve Çevre Birimlerinin yanında </a:t>
            </a:r>
          </a:p>
          <a:p>
            <a:pPr algn="just" eaLnBrk="0" hangingPunct="0"/>
            <a:r>
              <a:rPr lang="tr-TR" b="1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- Bilişim 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Bilgisayar (APK05503 ekranı) ile </a:t>
            </a:r>
          </a:p>
          <a:p>
            <a:pPr algn="just" eaLnBrk="0" hangingPunct="0"/>
            <a:r>
              <a:rPr lang="tr-TR" b="1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- Bilgisayar </a:t>
            </a:r>
            <a:r>
              <a:rPr lang="tr-TR" b="1" dirty="0" err="1">
                <a:latin typeface="Calibri" pitchFamily="34" charset="0"/>
                <a:cs typeface="Calibri" pitchFamily="34" charset="0"/>
              </a:rPr>
              <a:t>laboratuarları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/BT Sınıfları (APK0505 ekranı) ekranlarına da bilgi girişi yapacaklar.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14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6979"/>
            <a:ext cx="7848872" cy="38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Bilgisayar </a:t>
            </a:r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Laboratuarları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/BT Sınıfları – Bilişim/Bilgisayar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865609"/>
            <a:ext cx="8892480" cy="51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7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5496" y="188640"/>
            <a:ext cx="2387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Kurum Bilgileri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16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80603"/>
            <a:ext cx="5184576" cy="405064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17" y="3053021"/>
            <a:ext cx="5749483" cy="380497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364088" y="780603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tr-TR" dirty="0"/>
              <a:t>Kurum Genel Bilgileri Devlet Kurumları Modülünden kontrol edilerek </a:t>
            </a:r>
            <a:r>
              <a:rPr lang="tr-TR" b="1" u="sng" dirty="0"/>
              <a:t>kurum tipi ve yerleşim yeri</a:t>
            </a:r>
            <a:r>
              <a:rPr lang="tr-TR" u="sng" dirty="0"/>
              <a:t>  bilgisi</a:t>
            </a:r>
            <a:r>
              <a:rPr lang="tr-TR" dirty="0"/>
              <a:t> eksik olanlar İl M.E.M </a:t>
            </a:r>
            <a:r>
              <a:rPr lang="tr-TR" dirty="0" smtClean="0"/>
              <a:t>Temel Eğitim Bölümünü </a:t>
            </a:r>
            <a:r>
              <a:rPr lang="tr-TR" dirty="0"/>
              <a:t>haberdar ederek işlenmesi sağlanacaktır. </a:t>
            </a:r>
          </a:p>
        </p:txBody>
      </p:sp>
    </p:spTree>
    <p:extLst>
      <p:ext uri="{BB962C8B-B14F-4D97-AF65-F5344CB8AC3E}">
        <p14:creationId xmlns:p14="http://schemas.microsoft.com/office/powerpoint/2010/main" val="935250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1822" y="404664"/>
            <a:ext cx="3332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Kurum Onay İşlemleri </a:t>
            </a:r>
          </a:p>
        </p:txBody>
      </p:sp>
      <p:pic>
        <p:nvPicPr>
          <p:cNvPr id="8193" name="Picture 1" descr="D:\2011-2012 TOPLANTI SUNUM\MEİS RESİMLERİ\KURUM BİLGİLERİ O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992888" cy="5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3162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83568" y="3846527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723900" algn="l"/>
              </a:tabLst>
            </a:pP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	2015-2016 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Öğretim yılı veri giriş işlemleri her yıl olduğu gibi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19 </a:t>
            </a:r>
            <a:r>
              <a:rPr lang="tr-TR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Ekim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 itibariyle başlayıp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Kasım </a:t>
            </a: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’a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kadar devam edecektir. </a:t>
            </a:r>
          </a:p>
        </p:txBody>
      </p:sp>
      <p:pic>
        <p:nvPicPr>
          <p:cNvPr id="1028" name="Picture 4" descr="http://www.tesosmaniye.com/resimler/haber/10020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72" y="1175420"/>
            <a:ext cx="27476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QfzXqipPqKkHR5sC_RT45TS654GT9qJBVxvR7__-L1Gtn0RoH_hb44f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4" y="808707"/>
            <a:ext cx="191155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rhangencebay.k12.tr/img/mebb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08707"/>
            <a:ext cx="143827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Sayfa -</a:t>
            </a:r>
            <a:fld id="{F302176B-0E47-46AC-8F43-DAB4B8A37D06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3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46177" y="620688"/>
            <a:ext cx="8030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Resmi İlköğretim Okulların </a:t>
            </a:r>
          </a:p>
          <a:p>
            <a:pPr algn="ctr"/>
            <a:r>
              <a:rPr lang="tr-TR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İvedilikle Güncellenmesi Gereken Ekranlar: </a:t>
            </a:r>
            <a:endParaRPr lang="tr-TR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http://3.bp.blogspot.com/_GHDiLde5P-o/SD0pQpfdUHI/AAAAAAAAA84/N67sSn3gKYw/s400/e+ok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1" y="2204864"/>
            <a:ext cx="1457795" cy="8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84512" y="3212976"/>
            <a:ext cx="71890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Öğretim Şekli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Tahsis Durumu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Durumu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Lojman Durumu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Kullanımı (Özellikle derslik sayıları)</a:t>
            </a:r>
          </a:p>
        </p:txBody>
      </p:sp>
      <p:cxnSp>
        <p:nvCxnSpPr>
          <p:cNvPr id="9" name="Düz Bağlayıcı 8"/>
          <p:cNvCxnSpPr/>
          <p:nvPr/>
        </p:nvCxnSpPr>
        <p:spPr>
          <a:xfrm>
            <a:off x="611560" y="1916832"/>
            <a:ext cx="79208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2178278" y="2348880"/>
            <a:ext cx="6498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E-OKUL</a:t>
            </a:r>
            <a:r>
              <a:rPr lang="tr-TR" sz="2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900" b="1" dirty="0">
                <a:latin typeface="Calibri" pitchFamily="34" charset="0"/>
                <a:cs typeface="Calibri" pitchFamily="34" charset="0"/>
              </a:rPr>
              <a:t>MODÜLÜNE BİLGİ GİRİŞİ YAPILACAK EKRANLAR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5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404664"/>
            <a:ext cx="278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263525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1 - ÖĞRETİM ŞEKLİ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2011-2012 TOPLANTI SUNUM\E-OKUL RESİMLERİ\ÖĞRETİM ŞEKLİ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7"/>
          <a:stretch/>
        </p:blipFill>
        <p:spPr bwMode="auto">
          <a:xfrm>
            <a:off x="3038475" y="908720"/>
            <a:ext cx="6105525" cy="56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3</a:t>
            </a:fld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1519" y="1196752"/>
            <a:ext cx="278695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>
                <a:latin typeface="Arial" charset="0"/>
              </a:rPr>
              <a:t>Okullarımızın </a:t>
            </a:r>
            <a:r>
              <a:rPr lang="tr-TR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tr-TR" b="1" u="sng" dirty="0">
                <a:solidFill>
                  <a:srgbClr val="FF5050"/>
                </a:solidFill>
                <a:latin typeface="Arial" charset="0"/>
              </a:rPr>
              <a:t>öğretim şekli</a:t>
            </a:r>
            <a:r>
              <a:rPr lang="tr-TR" dirty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tr-TR" dirty="0">
                <a:latin typeface="Arial" charset="0"/>
              </a:rPr>
              <a:t> sabahtan akşama kadar eğitim veriyorsa “NORMAL”; sabahtan öğlene veya öğlenden akşama kadar olacak şekildeyse “İKİLİ” öğretim olarak girilecektir.</a:t>
            </a:r>
          </a:p>
        </p:txBody>
      </p:sp>
    </p:spTree>
    <p:extLst>
      <p:ext uri="{BB962C8B-B14F-4D97-AF65-F5344CB8AC3E}">
        <p14:creationId xmlns:p14="http://schemas.microsoft.com/office/powerpoint/2010/main" val="6913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332656"/>
            <a:ext cx="269163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2- TAHSİS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4</a:t>
            </a:fld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886731" y="5445224"/>
            <a:ext cx="726254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060"/>
                </a:solidFill>
              </a:rPr>
              <a:t>Okulu hem İLKOKUL hem de ORTAOKUL olarak kullanan kurumlar için;</a:t>
            </a:r>
          </a:p>
          <a:p>
            <a:endParaRPr lang="tr-TR" sz="1600" dirty="0"/>
          </a:p>
          <a:p>
            <a:r>
              <a:rPr lang="tr-TR" sz="1600" b="1" dirty="0" smtClean="0">
                <a:solidFill>
                  <a:srgbClr val="FF0000"/>
                </a:solidFill>
              </a:rPr>
              <a:t>Bina mülkiyeti ilkokulda ise bu alanı sadece </a:t>
            </a:r>
            <a:r>
              <a:rPr lang="tr-TR" sz="1600" b="1" u="sng" dirty="0" smtClean="0">
                <a:solidFill>
                  <a:srgbClr val="FF0000"/>
                </a:solidFill>
              </a:rPr>
              <a:t>ORTAOKUL</a:t>
            </a:r>
            <a:r>
              <a:rPr lang="tr-TR" sz="1600" b="1" dirty="0" smtClean="0">
                <a:solidFill>
                  <a:srgbClr val="FF0000"/>
                </a:solidFill>
              </a:rPr>
              <a:t>  olanlar dolduracaklardır.</a:t>
            </a:r>
          </a:p>
          <a:p>
            <a:endParaRPr lang="tr-TR" sz="1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2633"/>
            <a:ext cx="7899773" cy="410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TAHSİS DURUMU</a:t>
            </a:r>
            <a:b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9144000" cy="5472608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223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6876" y="188640"/>
            <a:ext cx="245291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3- BİNA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D:\2011-2012 TOPLANTI SUNUM\E-OKUL RESİMLERİ\BİNA DURU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68952" cy="53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6</a:t>
            </a:fld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123728" y="4417367"/>
            <a:ext cx="6480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 smtClean="0"/>
              <a:t>Ek binası olan kurumlar 2. binaları yeni kayıt olarak gireceklerdir.</a:t>
            </a:r>
            <a:endParaRPr lang="tr-TR" sz="15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251520" y="5567754"/>
            <a:ext cx="871296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2060"/>
                </a:solidFill>
              </a:rPr>
              <a:t>Okulu hem İLKOKUL hem de ORTAOKUL olarak kullanan kurumlar için;</a:t>
            </a:r>
          </a:p>
          <a:p>
            <a:endParaRPr lang="tr-TR" sz="1600" dirty="0"/>
          </a:p>
          <a:p>
            <a:r>
              <a:rPr lang="tr-TR" sz="1600" b="1" u="sng" dirty="0" smtClean="0">
                <a:solidFill>
                  <a:srgbClr val="FF0000"/>
                </a:solidFill>
              </a:rPr>
              <a:t>Bina mülkiyeti ilkokulda </a:t>
            </a:r>
            <a:r>
              <a:rPr lang="tr-TR" sz="1600" b="1" dirty="0" smtClean="0">
                <a:solidFill>
                  <a:srgbClr val="FF0000"/>
                </a:solidFill>
              </a:rPr>
              <a:t>ise bu alanı sadece </a:t>
            </a:r>
            <a:r>
              <a:rPr lang="tr-TR" sz="1600" b="1" u="sng" dirty="0" smtClean="0">
                <a:solidFill>
                  <a:srgbClr val="FF0000"/>
                </a:solidFill>
              </a:rPr>
              <a:t>İLKOKUL </a:t>
            </a:r>
            <a:r>
              <a:rPr lang="tr-TR" sz="1600" b="1" dirty="0" smtClean="0">
                <a:solidFill>
                  <a:srgbClr val="FF0000"/>
                </a:solidFill>
              </a:rPr>
              <a:t>olanlar dolduracaklardır.</a:t>
            </a:r>
          </a:p>
          <a:p>
            <a:endParaRPr lang="tr-TR" sz="1600" dirty="0"/>
          </a:p>
        </p:txBody>
      </p:sp>
      <p:sp>
        <p:nvSpPr>
          <p:cNvPr id="5" name="Dikdörtgen 4"/>
          <p:cNvSpPr/>
          <p:nvPr/>
        </p:nvSpPr>
        <p:spPr>
          <a:xfrm>
            <a:off x="251520" y="777712"/>
            <a:ext cx="856895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1500" dirty="0"/>
              <a:t>Çeşitli sebeplerle eğitime ara veren kurumlarımız bir süre sonra tekrar eğitime başladığında </a:t>
            </a:r>
            <a:r>
              <a:rPr lang="tr-TR" sz="1500" b="1" u="sng" dirty="0">
                <a:solidFill>
                  <a:srgbClr val="FF3399"/>
                </a:solidFill>
              </a:rPr>
              <a:t>hizmete giriş tarihi olarak ilk açıldığı tarih</a:t>
            </a:r>
            <a:r>
              <a:rPr lang="tr-TR" sz="1500" dirty="0"/>
              <a:t> işlenecektir</a:t>
            </a:r>
            <a:r>
              <a:rPr lang="tr-TR" sz="1500" dirty="0" smtClean="0"/>
              <a:t>.</a:t>
            </a:r>
            <a:endParaRPr lang="tr-TR" sz="1500" dirty="0">
              <a:latin typeface="Arial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6480720" cy="12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2538" y="404664"/>
            <a:ext cx="291131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1113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4- LOJMAN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2011-2012 TOPLANTI SUNUM\E-OKUL RESİMLERİ\LOJ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 bwMode="auto">
          <a:xfrm>
            <a:off x="390594" y="1196752"/>
            <a:ext cx="835787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086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809" y="31175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5- BİNA KULLANIMI 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Özellikle derslik sayıları)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21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5- BİNA KULLANIMI</a:t>
            </a:r>
            <a:endParaRPr lang="tr-TR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9</a:t>
            </a:fld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95609"/>
              </p:ext>
            </p:extLst>
          </p:nvPr>
        </p:nvGraphicFramePr>
        <p:xfrm>
          <a:off x="179512" y="764704"/>
          <a:ext cx="8712967" cy="5832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977"/>
                <a:gridCol w="767028"/>
                <a:gridCol w="3211934"/>
                <a:gridCol w="767028"/>
              </a:tblGrid>
              <a:tr h="2023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Kullanım Şekli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SAYI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Kullanım Şekli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SAYI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Arşiv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Hizmet </a:t>
                      </a:r>
                      <a:r>
                        <a:rPr lang="tr-TR" sz="1200" u="none" strike="noStrike" dirty="0">
                          <a:effectLst/>
                        </a:rPr>
                        <a:t>Aracı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tr-TR" sz="1200" u="none" strike="noStrike" dirty="0" err="1" smtClean="0">
                          <a:effectLst/>
                        </a:rPr>
                        <a:t>Atelye</a:t>
                      </a:r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tr-TR" sz="1200" u="none" strike="noStrike" dirty="0">
                          <a:effectLst/>
                        </a:rPr>
                        <a:t>Sayısı (Kullanılan ve Kullanılmayanlar Dahil)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İdari </a:t>
                      </a:r>
                      <a:r>
                        <a:rPr lang="tr-TR" sz="1200" u="none" strike="noStrike" dirty="0">
                          <a:effectLst/>
                        </a:rPr>
                        <a:t>İşler 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Banyo </a:t>
                      </a:r>
                      <a:r>
                        <a:rPr lang="tr-TR" sz="1200" u="none" strike="noStrike" dirty="0">
                          <a:effectLst/>
                        </a:rPr>
                        <a:t>Sayısı(Genel)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nn-NO" sz="1200" u="none" strike="noStrike" dirty="0" smtClean="0">
                          <a:effectLst/>
                        </a:rPr>
                        <a:t>İşlik </a:t>
                      </a:r>
                      <a:r>
                        <a:rPr lang="nn-NO" sz="1200" u="none" strike="noStrike" dirty="0">
                          <a:effectLst/>
                        </a:rPr>
                        <a:t>Olarak Kullanılan Dersane Sayısı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Banyo </a:t>
                      </a:r>
                      <a:r>
                        <a:rPr lang="tr-TR" sz="1200" u="none" strike="noStrike" dirty="0">
                          <a:effectLst/>
                        </a:rPr>
                        <a:t>Sayısı(Kabin)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Kimya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Bekleme </a:t>
                      </a:r>
                      <a:r>
                        <a:rPr lang="tr-TR" sz="1200" u="none" strike="noStrike" dirty="0">
                          <a:effectLst/>
                        </a:rPr>
                        <a:t>Salonu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Konferans </a:t>
                      </a:r>
                      <a:r>
                        <a:rPr lang="tr-TR" sz="1200" u="none" strike="noStrike" dirty="0">
                          <a:effectLst/>
                        </a:rPr>
                        <a:t>Salonu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Biyoloji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tr-TR" sz="12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Kütüphane </a:t>
                      </a:r>
                      <a:r>
                        <a:rPr lang="tr-TR" sz="12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Sayısı (Sınıf Kitaplıkları Hariç)</a:t>
                      </a:r>
                      <a:endParaRPr lang="tr-TR" sz="12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Büroda </a:t>
                      </a:r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kullanılan bilgisayar sayısı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Lavabo </a:t>
                      </a:r>
                      <a:r>
                        <a:rPr lang="tr-TR" sz="1200" u="none" strike="noStrike" dirty="0">
                          <a:effectLst/>
                        </a:rPr>
                        <a:t>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Çalışma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Mesleki </a:t>
                      </a:r>
                      <a:r>
                        <a:rPr lang="tr-TR" sz="1200" u="none" strike="noStrike" dirty="0">
                          <a:effectLst/>
                        </a:rPr>
                        <a:t>Uygulama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Çok </a:t>
                      </a:r>
                      <a:r>
                        <a:rPr lang="tr-TR" sz="1200" u="none" strike="noStrike" dirty="0">
                          <a:effectLst/>
                        </a:rPr>
                        <a:t>Amaçlı Salon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Mutfak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Daktilografi </a:t>
                      </a:r>
                      <a:r>
                        <a:rPr lang="tr-TR" sz="1200" u="none" strike="noStrike" dirty="0">
                          <a:effectLst/>
                        </a:rPr>
                        <a:t>Oda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Müdür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Danışma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Müdür </a:t>
                      </a:r>
                      <a:r>
                        <a:rPr lang="tr-TR" sz="1200" u="none" strike="noStrike" dirty="0">
                          <a:effectLst/>
                        </a:rPr>
                        <a:t>Yardımcısı 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Depo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Müzik </a:t>
                      </a:r>
                      <a:r>
                        <a:rPr lang="tr-TR" sz="1200" u="none" strike="noStrike" dirty="0">
                          <a:effectLst/>
                        </a:rPr>
                        <a:t>Odası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Derslik </a:t>
                      </a:r>
                      <a:r>
                        <a:rPr lang="tr-TR" sz="1200" u="none" strike="noStrike" dirty="0">
                          <a:effectLst/>
                        </a:rPr>
                        <a:t>Olmadığı halde derslik olarak kullanılan bölüm </a:t>
                      </a:r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sayısı(Toplam </a:t>
                      </a:r>
                      <a:r>
                        <a:rPr lang="tr-TR" sz="1200" u="none" strike="noStrike" dirty="0">
                          <a:effectLst/>
                        </a:rPr>
                        <a:t>Dersliğe dahil edilmeyecektir.)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Ortak </a:t>
                      </a:r>
                      <a:r>
                        <a:rPr lang="tr-TR" sz="1200" u="none" strike="noStrike" dirty="0">
                          <a:effectLst/>
                        </a:rPr>
                        <a:t>Kullanılan </a:t>
                      </a:r>
                      <a:r>
                        <a:rPr lang="tr-TR" sz="1200" u="none" strike="noStrike" dirty="0" err="1">
                          <a:effectLst/>
                        </a:rPr>
                        <a:t>Laboratuar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Derslik </a:t>
                      </a:r>
                      <a:r>
                        <a:rPr lang="tr-TR" sz="1200" u="none" strike="noStrike" dirty="0" err="1">
                          <a:effectLst/>
                        </a:rPr>
                        <a:t>Sayisi</a:t>
                      </a:r>
                      <a:r>
                        <a:rPr lang="tr-TR" sz="1200" u="none" strike="noStrike" dirty="0">
                          <a:effectLst/>
                        </a:rPr>
                        <a:t> (</a:t>
                      </a:r>
                      <a:r>
                        <a:rPr lang="tr-TR" sz="1200" u="none" strike="noStrike" dirty="0" err="1">
                          <a:effectLst/>
                        </a:rPr>
                        <a:t>Anasinifi</a:t>
                      </a:r>
                      <a:r>
                        <a:rPr lang="tr-TR" sz="1200" u="none" strike="noStrike" dirty="0">
                          <a:effectLst/>
                        </a:rPr>
                        <a:t> Olarak </a:t>
                      </a:r>
                      <a:r>
                        <a:rPr lang="tr-TR" sz="1200" u="none" strike="noStrike" dirty="0" err="1">
                          <a:effectLst/>
                        </a:rPr>
                        <a:t>Kullanilan</a:t>
                      </a:r>
                      <a:r>
                        <a:rPr lang="tr-TR" sz="1200" u="none" strike="noStrike" dirty="0">
                          <a:effectLst/>
                        </a:rPr>
                        <a:t> 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Oyun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</a:t>
                      </a:r>
                      <a:r>
                        <a:rPr lang="tr-TR" sz="12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Derslik </a:t>
                      </a:r>
                      <a:r>
                        <a:rPr lang="tr-TR" sz="1200" b="0" i="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Sayisi</a:t>
                      </a:r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tr-TR" sz="1200" b="0" i="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Kullanilan</a:t>
                      </a:r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tr-TR" sz="1200" b="0" i="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Kullanilmayan</a:t>
                      </a:r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tr-TR" sz="1200" b="0" i="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Anasinifi</a:t>
                      </a:r>
                      <a:r>
                        <a:rPr lang="tr-TR" sz="12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dahil)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Öğretmenler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Derslik </a:t>
                      </a:r>
                      <a:r>
                        <a:rPr lang="tr-TR" sz="1200" u="none" strike="noStrike" dirty="0" err="1">
                          <a:effectLst/>
                        </a:rPr>
                        <a:t>Sayisi</a:t>
                      </a:r>
                      <a:r>
                        <a:rPr lang="tr-TR" sz="1200" u="none" strike="noStrike" dirty="0">
                          <a:effectLst/>
                        </a:rPr>
                        <a:t> (</a:t>
                      </a:r>
                      <a:r>
                        <a:rPr lang="tr-TR" sz="1200" u="none" strike="noStrike" dirty="0" err="1">
                          <a:effectLst/>
                        </a:rPr>
                        <a:t>Kullanilmayan</a:t>
                      </a:r>
                      <a:r>
                        <a:rPr lang="tr-TR" sz="1200" u="none" strike="noStrike" dirty="0">
                          <a:effectLst/>
                        </a:rPr>
                        <a:t>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Özel </a:t>
                      </a:r>
                      <a:r>
                        <a:rPr lang="tr-TR" sz="1200" u="none" strike="noStrike" dirty="0">
                          <a:effectLst/>
                        </a:rPr>
                        <a:t>Eğitim Hizmetleri Bölüm 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Diğer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Rehberlik </a:t>
                      </a:r>
                      <a:r>
                        <a:rPr lang="tr-TR" sz="1200" u="none" strike="noStrike" dirty="0">
                          <a:effectLst/>
                        </a:rPr>
                        <a:t>Servisi Oda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Eğitim </a:t>
                      </a:r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amaçlı kullanılan bilgisayar sayısı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Resim </a:t>
                      </a:r>
                      <a:r>
                        <a:rPr lang="tr-TR" sz="1200" u="none" strike="noStrike" dirty="0">
                          <a:effectLst/>
                        </a:rPr>
                        <a:t>Odası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Eğitim </a:t>
                      </a:r>
                      <a:r>
                        <a:rPr lang="tr-TR" sz="1200" u="none" strike="noStrike" dirty="0">
                          <a:effectLst/>
                        </a:rPr>
                        <a:t>Araçları 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Revir </a:t>
                      </a:r>
                      <a:r>
                        <a:rPr lang="tr-TR" sz="1200" u="none" strike="noStrike" dirty="0">
                          <a:effectLst/>
                        </a:rPr>
                        <a:t>ve Doktor Oda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Fatih </a:t>
                      </a:r>
                      <a:r>
                        <a:rPr lang="tr-TR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projesi kapsamında akıllı tahta sayısı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Spor </a:t>
                      </a:r>
                      <a:r>
                        <a:rPr lang="tr-TR" sz="1200" u="none" strike="noStrike" dirty="0">
                          <a:effectLst/>
                        </a:rPr>
                        <a:t>Salonu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Fatih </a:t>
                      </a:r>
                      <a:r>
                        <a:rPr lang="tr-TR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projesi kapsamında çok fonksiyonlu yazıcı sayısı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Test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Fatih </a:t>
                      </a:r>
                      <a:r>
                        <a:rPr lang="tr-TR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projesi kapsamında </a:t>
                      </a:r>
                      <a:r>
                        <a:rPr lang="tr-TR" sz="1200" b="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döküman</a:t>
                      </a:r>
                      <a:r>
                        <a:rPr lang="tr-TR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kamera sayısı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Toplantı </a:t>
                      </a:r>
                      <a:r>
                        <a:rPr lang="tr-TR" sz="1200" u="none" strike="noStrike" dirty="0">
                          <a:effectLst/>
                        </a:rPr>
                        <a:t>Salonu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Fatih </a:t>
                      </a:r>
                      <a:r>
                        <a:rPr lang="tr-TR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projesi kapsamında tablet bilgisayar sayısı</a:t>
                      </a:r>
                      <a:endParaRPr lang="tr-TR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WC </a:t>
                      </a:r>
                      <a:r>
                        <a:rPr lang="tr-TR" sz="1200" u="none" strike="noStrike" dirty="0">
                          <a:effectLst/>
                        </a:rPr>
                        <a:t>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Fen </a:t>
                      </a:r>
                      <a:r>
                        <a:rPr lang="tr-TR" sz="1200" u="none" strike="noStrike" dirty="0">
                          <a:effectLst/>
                        </a:rPr>
                        <a:t>Bilgisi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Yabancı </a:t>
                      </a:r>
                      <a:r>
                        <a:rPr lang="tr-TR" sz="1200" u="none" strike="noStrike" dirty="0">
                          <a:effectLst/>
                        </a:rPr>
                        <a:t>Dil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Fizik </a:t>
                      </a:r>
                      <a:r>
                        <a:rPr lang="tr-TR" sz="1200" u="none" strike="noStrike" dirty="0" err="1">
                          <a:effectLst/>
                        </a:rPr>
                        <a:t>Laboratuarı</a:t>
                      </a:r>
                      <a:r>
                        <a:rPr lang="tr-TR" sz="1200" u="none" strike="noStrike" dirty="0">
                          <a:effectLst/>
                        </a:rPr>
                        <a:t> Sayısı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Yatakhane </a:t>
                      </a:r>
                      <a:r>
                        <a:rPr lang="tr-TR" sz="1200" u="none" strike="noStrike" dirty="0">
                          <a:effectLst/>
                        </a:rPr>
                        <a:t>Sayısı(Koğuş)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Gözlem </a:t>
                      </a:r>
                      <a:r>
                        <a:rPr lang="tr-TR" sz="1200" u="none" strike="noStrike" dirty="0">
                          <a:effectLst/>
                        </a:rPr>
                        <a:t>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Yatakhane </a:t>
                      </a:r>
                      <a:r>
                        <a:rPr lang="tr-TR" sz="1200" u="none" strike="noStrike" dirty="0">
                          <a:effectLst/>
                        </a:rPr>
                        <a:t>Sayısı(Oda)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</a:rPr>
                        <a:t> Grup </a:t>
                      </a:r>
                      <a:r>
                        <a:rPr lang="tr-TR" sz="1200" u="none" strike="noStrike" dirty="0">
                          <a:effectLst/>
                        </a:rPr>
                        <a:t>Rehberliği Odası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 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901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421</TotalTime>
  <Words>724</Words>
  <Application>Microsoft Office PowerPoint</Application>
  <PresentationFormat>Ekran Gösterisi (4:3)</PresentationFormat>
  <Paragraphs>211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Netlik</vt:lpstr>
      <vt:lpstr>PowerPoint Sunusu</vt:lpstr>
      <vt:lpstr>PowerPoint Sunusu</vt:lpstr>
      <vt:lpstr>PowerPoint Sunusu</vt:lpstr>
      <vt:lpstr>PowerPoint Sunusu</vt:lpstr>
      <vt:lpstr>TAHSİS DURUMU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MYMENIS</dc:creator>
  <cp:lastModifiedBy>M-E-YILDIZ</cp:lastModifiedBy>
  <cp:revision>41</cp:revision>
  <cp:lastPrinted>2012-10-15T05:26:48Z</cp:lastPrinted>
  <dcterms:created xsi:type="dcterms:W3CDTF">2011-09-22T11:29:36Z</dcterms:created>
  <dcterms:modified xsi:type="dcterms:W3CDTF">2015-10-19T08:34:37Z</dcterms:modified>
</cp:coreProperties>
</file>