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1"/>
  </p:notesMasterIdLst>
  <p:handoutMasterIdLst>
    <p:handoutMasterId r:id="rId22"/>
  </p:handoutMasterIdLst>
  <p:sldIdLst>
    <p:sldId id="256" r:id="rId2"/>
    <p:sldId id="258" r:id="rId3"/>
    <p:sldId id="259" r:id="rId4"/>
    <p:sldId id="279" r:id="rId5"/>
    <p:sldId id="281" r:id="rId6"/>
    <p:sldId id="262" r:id="rId7"/>
    <p:sldId id="280" r:id="rId8"/>
    <p:sldId id="282" r:id="rId9"/>
    <p:sldId id="263" r:id="rId10"/>
    <p:sldId id="283" r:id="rId11"/>
    <p:sldId id="284" r:id="rId12"/>
    <p:sldId id="285" r:id="rId13"/>
    <p:sldId id="269" r:id="rId14"/>
    <p:sldId id="271" r:id="rId15"/>
    <p:sldId id="273" r:id="rId16"/>
    <p:sldId id="277" r:id="rId17"/>
    <p:sldId id="286" r:id="rId18"/>
    <p:sldId id="287" r:id="rId19"/>
    <p:sldId id="257" r:id="rId20"/>
  </p:sldIdLst>
  <p:sldSz cx="9144000" cy="6858000" type="screen4x3"/>
  <p:notesSz cx="9926638" cy="67818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1543" cy="33909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5622798" y="0"/>
            <a:ext cx="4301543" cy="339090"/>
          </a:xfrm>
          <a:prstGeom prst="rect">
            <a:avLst/>
          </a:prstGeom>
        </p:spPr>
        <p:txBody>
          <a:bodyPr vert="horz" lIns="91440" tIns="45720" rIns="91440" bIns="45720" rtlCol="0"/>
          <a:lstStyle>
            <a:lvl1pPr algn="r">
              <a:defRPr sz="1200"/>
            </a:lvl1pPr>
          </a:lstStyle>
          <a:p>
            <a:fld id="{F2180D2C-C6E4-4A49-A472-7611DD3A0C3F}" type="datetimeFigureOut">
              <a:rPr lang="tr-TR" smtClean="0"/>
              <a:pPr/>
              <a:t>07.10.2015</a:t>
            </a:fld>
            <a:endParaRPr lang="tr-TR" dirty="0"/>
          </a:p>
        </p:txBody>
      </p:sp>
      <p:sp>
        <p:nvSpPr>
          <p:cNvPr id="4" name="Altbilgi Yer Tutucusu 3"/>
          <p:cNvSpPr>
            <a:spLocks noGrp="1"/>
          </p:cNvSpPr>
          <p:nvPr>
            <p:ph type="ftr" sz="quarter" idx="2"/>
          </p:nvPr>
        </p:nvSpPr>
        <p:spPr>
          <a:xfrm>
            <a:off x="0" y="6441533"/>
            <a:ext cx="4301543" cy="339090"/>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5622798" y="6441533"/>
            <a:ext cx="4301543" cy="339090"/>
          </a:xfrm>
          <a:prstGeom prst="rect">
            <a:avLst/>
          </a:prstGeom>
        </p:spPr>
        <p:txBody>
          <a:bodyPr vert="horz" lIns="91440" tIns="45720" rIns="91440" bIns="45720" rtlCol="0" anchor="b"/>
          <a:lstStyle>
            <a:lvl1pPr algn="r">
              <a:defRPr sz="1200"/>
            </a:lvl1pPr>
          </a:lstStyle>
          <a:p>
            <a:fld id="{27EA4917-FE6A-43B7-8C1F-0F22FE4EBDE2}" type="slidenum">
              <a:rPr lang="tr-TR" smtClean="0"/>
              <a:pPr/>
              <a:t>‹#›</a:t>
            </a:fld>
            <a:endParaRPr lang="tr-TR" dirty="0"/>
          </a:p>
        </p:txBody>
      </p:sp>
    </p:spTree>
    <p:extLst>
      <p:ext uri="{BB962C8B-B14F-4D97-AF65-F5344CB8AC3E}">
        <p14:creationId xmlns:p14="http://schemas.microsoft.com/office/powerpoint/2010/main" val="4079519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1543" cy="33909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5622798" y="0"/>
            <a:ext cx="4301543" cy="339090"/>
          </a:xfrm>
          <a:prstGeom prst="rect">
            <a:avLst/>
          </a:prstGeom>
        </p:spPr>
        <p:txBody>
          <a:bodyPr vert="horz" lIns="91440" tIns="45720" rIns="91440" bIns="45720" rtlCol="0"/>
          <a:lstStyle>
            <a:lvl1pPr algn="r">
              <a:defRPr sz="1200"/>
            </a:lvl1pPr>
          </a:lstStyle>
          <a:p>
            <a:fld id="{86DAAEE3-B8F5-4035-9543-77591944E564}" type="datetimeFigureOut">
              <a:rPr lang="tr-TR" smtClean="0"/>
              <a:pPr/>
              <a:t>07.10.2015</a:t>
            </a:fld>
            <a:endParaRPr lang="tr-TR" dirty="0"/>
          </a:p>
        </p:txBody>
      </p:sp>
      <p:sp>
        <p:nvSpPr>
          <p:cNvPr id="4" name="Slayt Görüntüsü Yer Tutucusu 3"/>
          <p:cNvSpPr>
            <a:spLocks noGrp="1" noRot="1" noChangeAspect="1"/>
          </p:cNvSpPr>
          <p:nvPr>
            <p:ph type="sldImg" idx="2"/>
          </p:nvPr>
        </p:nvSpPr>
        <p:spPr>
          <a:xfrm>
            <a:off x="3267075" y="508000"/>
            <a:ext cx="3392488" cy="2544763"/>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992664" y="3221355"/>
            <a:ext cx="7941310" cy="305181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41533"/>
            <a:ext cx="4301543" cy="33909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5622798" y="6441533"/>
            <a:ext cx="4301543" cy="339090"/>
          </a:xfrm>
          <a:prstGeom prst="rect">
            <a:avLst/>
          </a:prstGeom>
        </p:spPr>
        <p:txBody>
          <a:bodyPr vert="horz" lIns="91440" tIns="45720" rIns="91440" bIns="45720" rtlCol="0" anchor="b"/>
          <a:lstStyle>
            <a:lvl1pPr algn="r">
              <a:defRPr sz="1200"/>
            </a:lvl1pPr>
          </a:lstStyle>
          <a:p>
            <a:fld id="{5323EA31-E8E3-404E-A966-5D57120D6F59}" type="slidenum">
              <a:rPr lang="tr-TR" smtClean="0"/>
              <a:pPr/>
              <a:t>‹#›</a:t>
            </a:fld>
            <a:endParaRPr lang="tr-TR" dirty="0"/>
          </a:p>
        </p:txBody>
      </p:sp>
    </p:spTree>
    <p:extLst>
      <p:ext uri="{BB962C8B-B14F-4D97-AF65-F5344CB8AC3E}">
        <p14:creationId xmlns:p14="http://schemas.microsoft.com/office/powerpoint/2010/main" val="25895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81C3EF6-AC55-4908-A166-CB2D3F8FC20C}" type="datetime1">
              <a:rPr lang="tr-TR" smtClean="0"/>
              <a:pPr/>
              <a:t>07.10.2015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50221BF-01C7-42FB-A8D9-4D139689460F}" type="datetime1">
              <a:rPr lang="tr-TR" smtClean="0"/>
              <a:pPr/>
              <a:t>07.10.2015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927C4A-BD48-4D55-9CC7-A74003C8675F}" type="datetime1">
              <a:rPr lang="tr-TR" smtClean="0"/>
              <a:pPr/>
              <a:t>07.10.2015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A088266-F657-4A76-A4EC-55A9B22D972D}" type="datetime1">
              <a:rPr lang="tr-TR" smtClean="0"/>
              <a:pPr/>
              <a:t>07.10.2015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002FB59-EF63-49E2-8A21-65050BC9A7E5}" type="datetime1">
              <a:rPr lang="tr-TR" smtClean="0"/>
              <a:pPr/>
              <a:t>07.10.2015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8859331-521F-43D6-9DE7-C0CE09DEC07A}" type="datetime1">
              <a:rPr lang="tr-TR" smtClean="0"/>
              <a:pPr/>
              <a:t>07.10.2015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989D6B-40A6-4822-A6DE-E7C1B99B14FE}" type="datetime1">
              <a:rPr lang="tr-TR" smtClean="0"/>
              <a:pPr/>
              <a:t>07.10.2015</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3ADAFA5C-70A0-4A98-A5D0-90F2897B8C6B}" type="datetime1">
              <a:rPr lang="tr-TR" smtClean="0"/>
              <a:pPr/>
              <a:t>07.10.2015</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415B1-9876-4F90-AAE9-1B4F6DFF47D3}" type="datetime1">
              <a:rPr lang="tr-TR" smtClean="0"/>
              <a:pPr/>
              <a:t>07.10.2015</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966530E-30A6-45BF-9BF9-4AB9E197208E}" type="datetime1">
              <a:rPr lang="tr-TR" smtClean="0"/>
              <a:pPr/>
              <a:t>07.10.2015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91F296A-E0E5-40C2-9C4D-2970F4048019}" type="datetime1">
              <a:rPr lang="tr-TR" smtClean="0"/>
              <a:pPr/>
              <a:t>07.10.2015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E0DBA13-3DDD-4250-99FF-25C1E3F58CDF}" type="datetime1">
              <a:rPr lang="tr-TR" smtClean="0"/>
              <a:pPr/>
              <a:t>07.10.2015</a:t>
            </a:fld>
            <a:endParaRPr lang="tr-TR"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63" y="692696"/>
            <a:ext cx="1812981" cy="1800200"/>
          </a:xfrm>
          <a:prstGeom prst="ellipse">
            <a:avLst/>
          </a:prstGeom>
          <a:ln>
            <a:noFill/>
          </a:ln>
          <a:effectLst>
            <a:softEdge rad="31750"/>
          </a:effectLst>
        </p:spPr>
      </p:pic>
      <p:sp>
        <p:nvSpPr>
          <p:cNvPr id="5" name="Metin kutusu 4"/>
          <p:cNvSpPr txBox="1"/>
          <p:nvPr/>
        </p:nvSpPr>
        <p:spPr>
          <a:xfrm>
            <a:off x="2790123" y="836712"/>
            <a:ext cx="5019323" cy="150810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BATMAN VALİLİĞİ</a:t>
            </a:r>
          </a:p>
          <a:p>
            <a:pPr algn="ctr"/>
            <a:endParaRPr lang="tr-TR" sz="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tr-TR" sz="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tr-T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İL MİLLİ EĞİTİM MÜDÜRLÜĞÜ</a:t>
            </a:r>
          </a:p>
          <a:p>
            <a:pPr algn="ctr"/>
            <a:endParaRPr lang="tr-TR" sz="1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tr-T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(İstatistik Bölümü)</a:t>
            </a:r>
            <a:endParaRPr lang="tr-T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Metin kutusu 5"/>
          <p:cNvSpPr txBox="1"/>
          <p:nvPr/>
        </p:nvSpPr>
        <p:spPr>
          <a:xfrm>
            <a:off x="1907704" y="3861048"/>
            <a:ext cx="5282408" cy="784830"/>
          </a:xfrm>
          <a:prstGeom prst="rect">
            <a:avLst/>
          </a:prstGeom>
          <a:noFill/>
        </p:spPr>
        <p:txBody>
          <a:bodyPr wrap="none" rtlCol="0">
            <a:spAutoFit/>
          </a:bodyPr>
          <a:lstStyle/>
          <a:p>
            <a:r>
              <a:rPr lang="tr-TR" sz="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MEBBİS Veri Girişi</a:t>
            </a:r>
            <a:endParaRPr lang="tr-TR" sz="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Metin kutusu 6"/>
          <p:cNvSpPr txBox="1"/>
          <p:nvPr/>
        </p:nvSpPr>
        <p:spPr>
          <a:xfrm>
            <a:off x="801483" y="5157192"/>
            <a:ext cx="7408117" cy="707886"/>
          </a:xfrm>
          <a:prstGeom prst="rect">
            <a:avLst/>
          </a:prstGeom>
          <a:noFill/>
        </p:spPr>
        <p:txBody>
          <a:bodyPr wrap="none" rtlCol="0">
            <a:spAutoFit/>
          </a:bodyPr>
          <a:lstStyle/>
          <a:p>
            <a:pPr algn="ctr"/>
            <a:r>
              <a:rPr lang="tr-T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BİLGİLENDİRME TOPLANTISI</a:t>
            </a:r>
            <a:endParaRPr lang="tr-TR"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Metin kutusu 7"/>
          <p:cNvSpPr txBox="1"/>
          <p:nvPr/>
        </p:nvSpPr>
        <p:spPr>
          <a:xfrm>
            <a:off x="7293118" y="6371361"/>
            <a:ext cx="952505" cy="276999"/>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1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EKİM </a:t>
            </a:r>
            <a:r>
              <a:rPr lang="tr-TR" sz="1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2015</a:t>
            </a:r>
            <a:endParaRPr lang="tr-TR" sz="1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Metin kutusu 1"/>
          <p:cNvSpPr txBox="1"/>
          <p:nvPr/>
        </p:nvSpPr>
        <p:spPr>
          <a:xfrm>
            <a:off x="1928794" y="2714620"/>
            <a:ext cx="5544595" cy="553998"/>
          </a:xfrm>
          <a:prstGeom prst="rect">
            <a:avLst/>
          </a:prstGeom>
          <a:noFill/>
        </p:spPr>
        <p:txBody>
          <a:bodyPr wrap="none" rtlCol="0">
            <a:spAutoFit/>
          </a:bodyPr>
          <a:lstStyle/>
          <a:p>
            <a:r>
              <a:rPr lang="tr-TR" sz="3000" b="1" dirty="0" smtClean="0">
                <a:solidFill>
                  <a:srgbClr val="FF0000"/>
                </a:solidFill>
              </a:rPr>
              <a:t>ÖZEL ÖĞRETİM KURUMLARI</a:t>
            </a:r>
            <a:endParaRPr lang="tr-TR" sz="3000" b="1" dirty="0">
              <a:solidFill>
                <a:srgbClr val="FF0000"/>
              </a:solidFill>
            </a:endParaRPr>
          </a:p>
        </p:txBody>
      </p:sp>
    </p:spTree>
    <p:extLst>
      <p:ext uri="{BB962C8B-B14F-4D97-AF65-F5344CB8AC3E}">
        <p14:creationId xmlns:p14="http://schemas.microsoft.com/office/powerpoint/2010/main" val="678401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10</a:t>
            </a:fld>
            <a:endParaRPr lang="tr-TR" dirty="0"/>
          </a:p>
        </p:txBody>
      </p:sp>
      <p:sp>
        <p:nvSpPr>
          <p:cNvPr id="7" name="6 Metin kutusu"/>
          <p:cNvSpPr txBox="1"/>
          <p:nvPr/>
        </p:nvSpPr>
        <p:spPr>
          <a:xfrm>
            <a:off x="71406" y="357166"/>
            <a:ext cx="6357982" cy="338554"/>
          </a:xfrm>
          <a:prstGeom prst="rect">
            <a:avLst/>
          </a:prstGeom>
          <a:noFill/>
        </p:spPr>
        <p:txBody>
          <a:bodyPr wrap="square" rtlCol="0">
            <a:spAutoFit/>
          </a:bodyPr>
          <a:lstStyle/>
          <a:p>
            <a:pPr>
              <a:buFont typeface="Wingdings" pitchFamily="2" charset="2"/>
              <a:buChar char="v"/>
            </a:pPr>
            <a:r>
              <a:rPr lang="tr-TR" sz="1600" b="1" dirty="0" smtClean="0">
                <a:solidFill>
                  <a:srgbClr val="002060"/>
                </a:solidFill>
              </a:rPr>
              <a:t> ÖZEL EĞİTİM KURUMLARI (Rehabilitasyon Merkezleri)</a:t>
            </a:r>
            <a:endParaRPr lang="tr-TR" sz="1600" b="1" dirty="0">
              <a:solidFill>
                <a:srgbClr val="002060"/>
              </a:solidFill>
            </a:endParaRPr>
          </a:p>
        </p:txBody>
      </p:sp>
      <p:pic>
        <p:nvPicPr>
          <p:cNvPr id="10" name="9 Resim" descr="ÖĞRETMEN DURUMU.jpg"/>
          <p:cNvPicPr>
            <a:picLocks noChangeAspect="1"/>
          </p:cNvPicPr>
          <p:nvPr/>
        </p:nvPicPr>
        <p:blipFill>
          <a:blip r:embed="rId2"/>
          <a:stretch>
            <a:fillRect/>
          </a:stretch>
        </p:blipFill>
        <p:spPr>
          <a:xfrm>
            <a:off x="142844" y="1142985"/>
            <a:ext cx="7365239" cy="3000395"/>
          </a:xfrm>
          <a:prstGeom prst="rect">
            <a:avLst/>
          </a:prstGeom>
        </p:spPr>
      </p:pic>
      <p:pic>
        <p:nvPicPr>
          <p:cNvPr id="12" name="11 Resim" descr="YABANCI ÖĞRETMEN.jpg"/>
          <p:cNvPicPr>
            <a:picLocks noChangeAspect="1"/>
          </p:cNvPicPr>
          <p:nvPr/>
        </p:nvPicPr>
        <p:blipFill>
          <a:blip r:embed="rId3"/>
          <a:stretch>
            <a:fillRect/>
          </a:stretch>
        </p:blipFill>
        <p:spPr>
          <a:xfrm>
            <a:off x="3143240" y="3643314"/>
            <a:ext cx="5815007" cy="3004001"/>
          </a:xfrm>
          <a:prstGeom prst="rect">
            <a:avLst/>
          </a:prstGeom>
        </p:spPr>
      </p:pic>
      <p:sp>
        <p:nvSpPr>
          <p:cNvPr id="13" name="12 Metin kutusu"/>
          <p:cNvSpPr txBox="1"/>
          <p:nvPr/>
        </p:nvSpPr>
        <p:spPr>
          <a:xfrm>
            <a:off x="142844" y="835207"/>
            <a:ext cx="2643672" cy="307777"/>
          </a:xfrm>
          <a:prstGeom prst="rect">
            <a:avLst/>
          </a:prstGeom>
          <a:noFill/>
        </p:spPr>
        <p:txBody>
          <a:bodyPr wrap="none" rtlCol="0">
            <a:spAutoFit/>
          </a:bodyPr>
          <a:lstStyle/>
          <a:p>
            <a:r>
              <a:rPr lang="tr-TR" sz="1400" b="1" dirty="0" smtClean="0">
                <a:solidFill>
                  <a:srgbClr val="7030A0"/>
                </a:solidFill>
              </a:rPr>
              <a:t>Öğretmen – Öğretici Durumu</a:t>
            </a:r>
            <a:endParaRPr lang="tr-TR" sz="1400" b="1" dirty="0">
              <a:solidFill>
                <a:srgbClr val="7030A0"/>
              </a:solidFill>
            </a:endParaRPr>
          </a:p>
        </p:txBody>
      </p:sp>
      <p:sp>
        <p:nvSpPr>
          <p:cNvPr id="14" name="13 Metin kutusu"/>
          <p:cNvSpPr txBox="1"/>
          <p:nvPr/>
        </p:nvSpPr>
        <p:spPr>
          <a:xfrm>
            <a:off x="1214414" y="4286256"/>
            <a:ext cx="1756956" cy="307777"/>
          </a:xfrm>
          <a:prstGeom prst="rect">
            <a:avLst/>
          </a:prstGeom>
          <a:noFill/>
        </p:spPr>
        <p:txBody>
          <a:bodyPr wrap="none" rtlCol="0">
            <a:spAutoFit/>
          </a:bodyPr>
          <a:lstStyle/>
          <a:p>
            <a:r>
              <a:rPr lang="tr-TR" sz="1400" b="1" dirty="0" smtClean="0">
                <a:solidFill>
                  <a:srgbClr val="7030A0"/>
                </a:solidFill>
              </a:rPr>
              <a:t>Yabancı Öğretmen</a:t>
            </a:r>
            <a:endParaRPr lang="tr-TR" sz="1400" b="1" dirty="0">
              <a:solidFill>
                <a:srgbClr val="7030A0"/>
              </a:solidFill>
            </a:endParaRPr>
          </a:p>
        </p:txBody>
      </p:sp>
    </p:spTree>
    <p:extLst>
      <p:ext uri="{BB962C8B-B14F-4D97-AF65-F5344CB8AC3E}">
        <p14:creationId xmlns:p14="http://schemas.microsoft.com/office/powerpoint/2010/main" val="4207284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11</a:t>
            </a:fld>
            <a:endParaRPr lang="tr-TR" dirty="0"/>
          </a:p>
        </p:txBody>
      </p:sp>
      <p:sp>
        <p:nvSpPr>
          <p:cNvPr id="7" name="6 Metin kutusu"/>
          <p:cNvSpPr txBox="1"/>
          <p:nvPr/>
        </p:nvSpPr>
        <p:spPr>
          <a:xfrm>
            <a:off x="71406" y="357166"/>
            <a:ext cx="6357982" cy="338554"/>
          </a:xfrm>
          <a:prstGeom prst="rect">
            <a:avLst/>
          </a:prstGeom>
          <a:noFill/>
        </p:spPr>
        <p:txBody>
          <a:bodyPr wrap="square" rtlCol="0">
            <a:spAutoFit/>
          </a:bodyPr>
          <a:lstStyle/>
          <a:p>
            <a:pPr>
              <a:buFont typeface="Wingdings" pitchFamily="2" charset="2"/>
              <a:buChar char="v"/>
            </a:pPr>
            <a:r>
              <a:rPr lang="tr-TR" sz="1600" b="1" dirty="0" smtClean="0">
                <a:solidFill>
                  <a:srgbClr val="002060"/>
                </a:solidFill>
              </a:rPr>
              <a:t> ÖZEL EĞİTİM KURUMLARI (Rehabilitasyon Merkezleri)</a:t>
            </a:r>
            <a:endParaRPr lang="tr-TR" sz="1600" b="1" dirty="0">
              <a:solidFill>
                <a:srgbClr val="002060"/>
              </a:solidFill>
            </a:endParaRPr>
          </a:p>
        </p:txBody>
      </p:sp>
      <p:sp>
        <p:nvSpPr>
          <p:cNvPr id="13" name="12 Metin kutusu"/>
          <p:cNvSpPr txBox="1"/>
          <p:nvPr/>
        </p:nvSpPr>
        <p:spPr>
          <a:xfrm>
            <a:off x="142844" y="835207"/>
            <a:ext cx="2643672" cy="307777"/>
          </a:xfrm>
          <a:prstGeom prst="rect">
            <a:avLst/>
          </a:prstGeom>
          <a:noFill/>
        </p:spPr>
        <p:txBody>
          <a:bodyPr wrap="none" rtlCol="0">
            <a:spAutoFit/>
          </a:bodyPr>
          <a:lstStyle/>
          <a:p>
            <a:r>
              <a:rPr lang="tr-TR" sz="1400" b="1" dirty="0" smtClean="0">
                <a:solidFill>
                  <a:srgbClr val="7030A0"/>
                </a:solidFill>
              </a:rPr>
              <a:t>Öğretmen – Öğretici Durumu</a:t>
            </a:r>
            <a:endParaRPr lang="tr-TR" sz="1400" b="1" dirty="0">
              <a:solidFill>
                <a:srgbClr val="7030A0"/>
              </a:solidFill>
            </a:endParaRPr>
          </a:p>
        </p:txBody>
      </p:sp>
      <p:sp>
        <p:nvSpPr>
          <p:cNvPr id="14" name="13 Metin kutusu"/>
          <p:cNvSpPr txBox="1"/>
          <p:nvPr/>
        </p:nvSpPr>
        <p:spPr>
          <a:xfrm>
            <a:off x="285720" y="4500570"/>
            <a:ext cx="1756956" cy="307777"/>
          </a:xfrm>
          <a:prstGeom prst="rect">
            <a:avLst/>
          </a:prstGeom>
          <a:noFill/>
        </p:spPr>
        <p:txBody>
          <a:bodyPr wrap="none" rtlCol="0">
            <a:spAutoFit/>
          </a:bodyPr>
          <a:lstStyle/>
          <a:p>
            <a:r>
              <a:rPr lang="tr-TR" sz="1400" b="1" dirty="0" smtClean="0">
                <a:solidFill>
                  <a:srgbClr val="7030A0"/>
                </a:solidFill>
              </a:rPr>
              <a:t>Yabancı Öğretmen</a:t>
            </a:r>
            <a:endParaRPr lang="tr-TR" sz="1400" b="1" dirty="0">
              <a:solidFill>
                <a:srgbClr val="7030A0"/>
              </a:solidFill>
            </a:endParaRPr>
          </a:p>
        </p:txBody>
      </p:sp>
      <p:pic>
        <p:nvPicPr>
          <p:cNvPr id="9" name="8 Resim" descr="ANASINIFI ÖĞRT.jpg"/>
          <p:cNvPicPr>
            <a:picLocks noChangeAspect="1"/>
          </p:cNvPicPr>
          <p:nvPr/>
        </p:nvPicPr>
        <p:blipFill>
          <a:blip r:embed="rId2"/>
          <a:stretch>
            <a:fillRect/>
          </a:stretch>
        </p:blipFill>
        <p:spPr>
          <a:xfrm>
            <a:off x="285720" y="1142984"/>
            <a:ext cx="6072230" cy="3124374"/>
          </a:xfrm>
          <a:prstGeom prst="rect">
            <a:avLst/>
          </a:prstGeom>
        </p:spPr>
      </p:pic>
      <p:pic>
        <p:nvPicPr>
          <p:cNvPr id="11" name="10 Resim" descr="PERSONEL DURUMU.jpg"/>
          <p:cNvPicPr>
            <a:picLocks noChangeAspect="1"/>
          </p:cNvPicPr>
          <p:nvPr/>
        </p:nvPicPr>
        <p:blipFill>
          <a:blip r:embed="rId3"/>
          <a:stretch>
            <a:fillRect/>
          </a:stretch>
        </p:blipFill>
        <p:spPr>
          <a:xfrm>
            <a:off x="2214546" y="3714752"/>
            <a:ext cx="6715172" cy="2826198"/>
          </a:xfrm>
          <a:prstGeom prst="rect">
            <a:avLst/>
          </a:prstGeom>
        </p:spPr>
      </p:pic>
    </p:spTree>
    <p:extLst>
      <p:ext uri="{BB962C8B-B14F-4D97-AF65-F5344CB8AC3E}">
        <p14:creationId xmlns:p14="http://schemas.microsoft.com/office/powerpoint/2010/main" val="420728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12</a:t>
            </a:fld>
            <a:endParaRPr lang="tr-TR" dirty="0"/>
          </a:p>
        </p:txBody>
      </p:sp>
      <p:sp>
        <p:nvSpPr>
          <p:cNvPr id="7" name="6 Metin kutusu"/>
          <p:cNvSpPr txBox="1"/>
          <p:nvPr/>
        </p:nvSpPr>
        <p:spPr>
          <a:xfrm>
            <a:off x="71406" y="357166"/>
            <a:ext cx="6357982" cy="338554"/>
          </a:xfrm>
          <a:prstGeom prst="rect">
            <a:avLst/>
          </a:prstGeom>
          <a:noFill/>
        </p:spPr>
        <p:txBody>
          <a:bodyPr wrap="square" rtlCol="0">
            <a:spAutoFit/>
          </a:bodyPr>
          <a:lstStyle/>
          <a:p>
            <a:pPr>
              <a:buFont typeface="Wingdings" pitchFamily="2" charset="2"/>
              <a:buChar char="Ø"/>
            </a:pPr>
            <a:r>
              <a:rPr lang="tr-TR" sz="1600" b="1" dirty="0" smtClean="0">
                <a:solidFill>
                  <a:srgbClr val="002060"/>
                </a:solidFill>
              </a:rPr>
              <a:t> MOTORLU SÜRÜCÜLERİ KURSU (</a:t>
            </a:r>
            <a:r>
              <a:rPr lang="tr-TR" sz="1600" b="1" dirty="0" smtClean="0">
                <a:solidFill>
                  <a:srgbClr val="FF0000"/>
                </a:solidFill>
              </a:rPr>
              <a:t>MTSK</a:t>
            </a:r>
            <a:r>
              <a:rPr lang="tr-TR" sz="1600" b="1" dirty="0" smtClean="0">
                <a:solidFill>
                  <a:srgbClr val="002060"/>
                </a:solidFill>
              </a:rPr>
              <a:t>)</a:t>
            </a:r>
            <a:endParaRPr lang="tr-TR" sz="1600" b="1" dirty="0">
              <a:solidFill>
                <a:srgbClr val="002060"/>
              </a:solidFill>
            </a:endParaRPr>
          </a:p>
        </p:txBody>
      </p:sp>
      <p:pic>
        <p:nvPicPr>
          <p:cNvPr id="10" name="9 Resim" descr="KURSİYER ÖĞRENCİ.jpg"/>
          <p:cNvPicPr>
            <a:picLocks noChangeAspect="1"/>
          </p:cNvPicPr>
          <p:nvPr/>
        </p:nvPicPr>
        <p:blipFill>
          <a:blip r:embed="rId2"/>
          <a:stretch>
            <a:fillRect/>
          </a:stretch>
        </p:blipFill>
        <p:spPr>
          <a:xfrm>
            <a:off x="285720" y="1142984"/>
            <a:ext cx="8267700" cy="5572125"/>
          </a:xfrm>
          <a:prstGeom prst="rect">
            <a:avLst/>
          </a:prstGeom>
        </p:spPr>
      </p:pic>
      <p:sp>
        <p:nvSpPr>
          <p:cNvPr id="12" name="11 Metin kutusu"/>
          <p:cNvSpPr txBox="1"/>
          <p:nvPr/>
        </p:nvSpPr>
        <p:spPr>
          <a:xfrm>
            <a:off x="214282" y="785794"/>
            <a:ext cx="4143372" cy="338554"/>
          </a:xfrm>
          <a:prstGeom prst="rect">
            <a:avLst/>
          </a:prstGeom>
          <a:noFill/>
        </p:spPr>
        <p:txBody>
          <a:bodyPr wrap="square" rtlCol="0">
            <a:spAutoFit/>
          </a:bodyPr>
          <a:lstStyle/>
          <a:p>
            <a:pPr>
              <a:buFont typeface="Wingdings" pitchFamily="2" charset="2"/>
              <a:buChar char="v"/>
            </a:pPr>
            <a:r>
              <a:rPr lang="tr-TR" sz="1600" b="1" dirty="0" smtClean="0">
                <a:solidFill>
                  <a:srgbClr val="7030A0"/>
                </a:solidFill>
              </a:rPr>
              <a:t> Kursiyer Öğrenci Durumu</a:t>
            </a:r>
            <a:endParaRPr lang="tr-TR" sz="1600" b="1" dirty="0">
              <a:solidFill>
                <a:srgbClr val="7030A0"/>
              </a:solidFill>
            </a:endParaRPr>
          </a:p>
        </p:txBody>
      </p:sp>
    </p:spTree>
    <p:extLst>
      <p:ext uri="{BB962C8B-B14F-4D97-AF65-F5344CB8AC3E}">
        <p14:creationId xmlns:p14="http://schemas.microsoft.com/office/powerpoint/2010/main" val="420728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13</a:t>
            </a:fld>
            <a:endParaRPr lang="tr-TR" dirty="0"/>
          </a:p>
        </p:txBody>
      </p:sp>
      <p:sp>
        <p:nvSpPr>
          <p:cNvPr id="7" name="6 Metin kutusu"/>
          <p:cNvSpPr txBox="1"/>
          <p:nvPr/>
        </p:nvSpPr>
        <p:spPr>
          <a:xfrm>
            <a:off x="428596" y="904386"/>
            <a:ext cx="8143932" cy="738664"/>
          </a:xfrm>
          <a:prstGeom prst="rect">
            <a:avLst/>
          </a:prstGeom>
          <a:noFill/>
        </p:spPr>
        <p:txBody>
          <a:bodyPr wrap="square" rtlCol="0">
            <a:spAutoFit/>
          </a:bodyPr>
          <a:lstStyle/>
          <a:p>
            <a:pPr algn="just"/>
            <a:r>
              <a:rPr lang="tr-TR" sz="1400" b="1" dirty="0" smtClean="0"/>
              <a:t>	MTSK öğretmen sayıları girişi yapılırken </a:t>
            </a:r>
            <a:r>
              <a:rPr lang="tr-TR" sz="1400" b="1" u="sng" dirty="0" smtClean="0">
                <a:solidFill>
                  <a:srgbClr val="FF0000"/>
                </a:solidFill>
              </a:rPr>
              <a:t>Öğretmen ve Öğretici Durumu </a:t>
            </a:r>
            <a:r>
              <a:rPr lang="tr-TR" sz="1400" b="1" dirty="0" smtClean="0"/>
              <a:t>ekranı ile </a:t>
            </a:r>
            <a:r>
              <a:rPr lang="tr-TR" sz="1400" b="1" u="sng" dirty="0" smtClean="0">
                <a:solidFill>
                  <a:srgbClr val="FF0000"/>
                </a:solidFill>
              </a:rPr>
              <a:t>Öğretmen/öğretici (</a:t>
            </a:r>
            <a:r>
              <a:rPr lang="tr-TR" sz="1400" b="1" u="sng" dirty="0" err="1" smtClean="0">
                <a:solidFill>
                  <a:srgbClr val="FF0000"/>
                </a:solidFill>
              </a:rPr>
              <a:t>MTSKBranş</a:t>
            </a:r>
            <a:r>
              <a:rPr lang="tr-TR" sz="1400" b="1" u="sng" dirty="0" smtClean="0">
                <a:solidFill>
                  <a:srgbClr val="FF0000"/>
                </a:solidFill>
              </a:rPr>
              <a:t>) </a:t>
            </a:r>
            <a:r>
              <a:rPr lang="tr-TR" sz="1400" b="1" dirty="0" smtClean="0"/>
              <a:t>ekranı birbirlerine eşit olmalıdır. Aksi durumda onaylama işlemi gerçekleşmez.</a:t>
            </a:r>
            <a:endParaRPr lang="tr-TR" sz="1400" b="1" dirty="0"/>
          </a:p>
        </p:txBody>
      </p:sp>
      <p:sp>
        <p:nvSpPr>
          <p:cNvPr id="8" name="7 Metin kutusu"/>
          <p:cNvSpPr txBox="1"/>
          <p:nvPr/>
        </p:nvSpPr>
        <p:spPr>
          <a:xfrm>
            <a:off x="285720" y="500042"/>
            <a:ext cx="4143372" cy="338554"/>
          </a:xfrm>
          <a:prstGeom prst="rect">
            <a:avLst/>
          </a:prstGeom>
          <a:noFill/>
        </p:spPr>
        <p:txBody>
          <a:bodyPr wrap="square" rtlCol="0">
            <a:spAutoFit/>
          </a:bodyPr>
          <a:lstStyle/>
          <a:p>
            <a:pPr>
              <a:buFont typeface="Wingdings" pitchFamily="2" charset="2"/>
              <a:buChar char="v"/>
            </a:pPr>
            <a:r>
              <a:rPr lang="tr-TR" sz="1600" b="1" dirty="0" smtClean="0">
                <a:solidFill>
                  <a:srgbClr val="C00000"/>
                </a:solidFill>
              </a:rPr>
              <a:t>Öğretmen Durumu</a:t>
            </a:r>
            <a:endParaRPr lang="tr-TR" sz="1600" b="1" dirty="0">
              <a:solidFill>
                <a:srgbClr val="C00000"/>
              </a:solidFill>
            </a:endParaRPr>
          </a:p>
        </p:txBody>
      </p:sp>
      <p:pic>
        <p:nvPicPr>
          <p:cNvPr id="9" name="8 Resim" descr="ÖĞRETMEN ÖĞRETİCİ.jpg"/>
          <p:cNvPicPr>
            <a:picLocks noChangeAspect="1"/>
          </p:cNvPicPr>
          <p:nvPr/>
        </p:nvPicPr>
        <p:blipFill>
          <a:blip r:embed="rId2"/>
          <a:stretch>
            <a:fillRect/>
          </a:stretch>
        </p:blipFill>
        <p:spPr>
          <a:xfrm>
            <a:off x="428596" y="1571612"/>
            <a:ext cx="6643734" cy="2580241"/>
          </a:xfrm>
          <a:prstGeom prst="rect">
            <a:avLst/>
          </a:prstGeom>
        </p:spPr>
      </p:pic>
      <p:pic>
        <p:nvPicPr>
          <p:cNvPr id="10" name="9 Resim" descr="ÖĞRETMEN ÖĞRETİCİ-2.jpg"/>
          <p:cNvPicPr>
            <a:picLocks noChangeAspect="1"/>
          </p:cNvPicPr>
          <p:nvPr/>
        </p:nvPicPr>
        <p:blipFill>
          <a:blip r:embed="rId3"/>
          <a:stretch>
            <a:fillRect/>
          </a:stretch>
        </p:blipFill>
        <p:spPr>
          <a:xfrm>
            <a:off x="2285984" y="3977833"/>
            <a:ext cx="6715172" cy="2880167"/>
          </a:xfrm>
          <a:prstGeom prst="rect">
            <a:avLst/>
          </a:prstGeom>
        </p:spPr>
      </p:pic>
    </p:spTree>
    <p:extLst>
      <p:ext uri="{BB962C8B-B14F-4D97-AF65-F5344CB8AC3E}">
        <p14:creationId xmlns:p14="http://schemas.microsoft.com/office/powerpoint/2010/main" val="134292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14</a:t>
            </a:fld>
            <a:endParaRPr lang="tr-TR" dirty="0"/>
          </a:p>
        </p:txBody>
      </p:sp>
      <p:sp>
        <p:nvSpPr>
          <p:cNvPr id="8" name="7 Metin kutusu"/>
          <p:cNvSpPr txBox="1"/>
          <p:nvPr/>
        </p:nvSpPr>
        <p:spPr>
          <a:xfrm>
            <a:off x="214282" y="642918"/>
            <a:ext cx="4143372" cy="338554"/>
          </a:xfrm>
          <a:prstGeom prst="rect">
            <a:avLst/>
          </a:prstGeom>
          <a:noFill/>
        </p:spPr>
        <p:txBody>
          <a:bodyPr wrap="square" rtlCol="0">
            <a:spAutoFit/>
          </a:bodyPr>
          <a:lstStyle/>
          <a:p>
            <a:pPr>
              <a:buFont typeface="Wingdings" pitchFamily="2" charset="2"/>
              <a:buChar char="v"/>
            </a:pPr>
            <a:r>
              <a:rPr lang="tr-TR" sz="1600" b="1" dirty="0" smtClean="0">
                <a:solidFill>
                  <a:srgbClr val="C00000"/>
                </a:solidFill>
              </a:rPr>
              <a:t> Personel Durumu</a:t>
            </a:r>
            <a:endParaRPr lang="tr-TR" sz="1600" b="1" dirty="0">
              <a:solidFill>
                <a:srgbClr val="C00000"/>
              </a:solidFill>
            </a:endParaRPr>
          </a:p>
        </p:txBody>
      </p:sp>
      <p:pic>
        <p:nvPicPr>
          <p:cNvPr id="9" name="8 Resim" descr="PERSONEL DURUM.jpg"/>
          <p:cNvPicPr>
            <a:picLocks noChangeAspect="1"/>
          </p:cNvPicPr>
          <p:nvPr/>
        </p:nvPicPr>
        <p:blipFill>
          <a:blip r:embed="rId2"/>
          <a:stretch>
            <a:fillRect/>
          </a:stretch>
        </p:blipFill>
        <p:spPr>
          <a:xfrm>
            <a:off x="285720" y="1500174"/>
            <a:ext cx="8210550" cy="3524250"/>
          </a:xfrm>
          <a:prstGeom prst="rect">
            <a:avLst/>
          </a:prstGeom>
        </p:spPr>
      </p:pic>
    </p:spTree>
    <p:extLst>
      <p:ext uri="{BB962C8B-B14F-4D97-AF65-F5344CB8AC3E}">
        <p14:creationId xmlns:p14="http://schemas.microsoft.com/office/powerpoint/2010/main" val="753796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15</a:t>
            </a:fld>
            <a:endParaRPr lang="tr-TR" dirty="0"/>
          </a:p>
        </p:txBody>
      </p:sp>
      <p:sp>
        <p:nvSpPr>
          <p:cNvPr id="6" name="5 Metin kutusu"/>
          <p:cNvSpPr txBox="1"/>
          <p:nvPr/>
        </p:nvSpPr>
        <p:spPr>
          <a:xfrm>
            <a:off x="71406" y="357166"/>
            <a:ext cx="6357982" cy="338554"/>
          </a:xfrm>
          <a:prstGeom prst="rect">
            <a:avLst/>
          </a:prstGeom>
          <a:noFill/>
        </p:spPr>
        <p:txBody>
          <a:bodyPr wrap="square" rtlCol="0">
            <a:spAutoFit/>
          </a:bodyPr>
          <a:lstStyle/>
          <a:p>
            <a:pPr>
              <a:buFont typeface="Wingdings" pitchFamily="2" charset="2"/>
              <a:buChar char="Ø"/>
            </a:pPr>
            <a:r>
              <a:rPr lang="tr-TR" sz="1600" b="1" dirty="0" smtClean="0">
                <a:solidFill>
                  <a:srgbClr val="002060"/>
                </a:solidFill>
              </a:rPr>
              <a:t> MUHTELİF KURSLAR</a:t>
            </a:r>
            <a:endParaRPr lang="tr-TR" sz="1600" b="1" dirty="0">
              <a:solidFill>
                <a:srgbClr val="002060"/>
              </a:solidFill>
            </a:endParaRPr>
          </a:p>
        </p:txBody>
      </p:sp>
      <p:sp>
        <p:nvSpPr>
          <p:cNvPr id="2" name="Metin kutusu 1"/>
          <p:cNvSpPr txBox="1"/>
          <p:nvPr/>
        </p:nvSpPr>
        <p:spPr>
          <a:xfrm>
            <a:off x="395534" y="908720"/>
            <a:ext cx="8190353" cy="830997"/>
          </a:xfrm>
          <a:prstGeom prst="rect">
            <a:avLst/>
          </a:prstGeom>
          <a:noFill/>
        </p:spPr>
        <p:txBody>
          <a:bodyPr wrap="square" rtlCol="0">
            <a:spAutoFit/>
          </a:bodyPr>
          <a:lstStyle/>
          <a:p>
            <a:pPr algn="just"/>
            <a:r>
              <a:rPr lang="tr-TR" sz="1600" b="1" dirty="0" smtClean="0"/>
              <a:t>	Muhtelif kursların kurslarını seçmek için Genel Bilgiler bölümünden Muhtelif kursları seçerek Seçilebilecek kurslardan sağa «ekle» butonuyla seçilmiş bulunan kurslara aktarılır. Kaydet butonuyla kaydedilerek çıkılır.</a:t>
            </a:r>
            <a:endParaRPr lang="tr-TR" sz="1600" b="1"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1988840"/>
            <a:ext cx="8190353" cy="4248472"/>
          </a:xfrm>
          <a:prstGeom prst="rect">
            <a:avLst/>
          </a:prstGeom>
        </p:spPr>
      </p:pic>
    </p:spTree>
    <p:extLst>
      <p:ext uri="{BB962C8B-B14F-4D97-AF65-F5344CB8AC3E}">
        <p14:creationId xmlns:p14="http://schemas.microsoft.com/office/powerpoint/2010/main" val="4185748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16</a:t>
            </a:fld>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412776"/>
            <a:ext cx="8667750" cy="4905375"/>
          </a:xfrm>
          <a:prstGeom prst="rect">
            <a:avLst/>
          </a:prstGeom>
        </p:spPr>
      </p:pic>
      <p:sp>
        <p:nvSpPr>
          <p:cNvPr id="7" name="7 Metin kutusu"/>
          <p:cNvSpPr txBox="1"/>
          <p:nvPr/>
        </p:nvSpPr>
        <p:spPr>
          <a:xfrm>
            <a:off x="214282" y="642918"/>
            <a:ext cx="4143372" cy="338554"/>
          </a:xfrm>
          <a:prstGeom prst="rect">
            <a:avLst/>
          </a:prstGeom>
          <a:noFill/>
        </p:spPr>
        <p:txBody>
          <a:bodyPr wrap="square" rtlCol="0">
            <a:spAutoFit/>
          </a:bodyPr>
          <a:lstStyle/>
          <a:p>
            <a:pPr>
              <a:buFont typeface="Wingdings" pitchFamily="2" charset="2"/>
              <a:buChar char="v"/>
            </a:pPr>
            <a:r>
              <a:rPr lang="tr-TR" sz="1600" b="1" dirty="0" smtClean="0">
                <a:solidFill>
                  <a:srgbClr val="C00000"/>
                </a:solidFill>
              </a:rPr>
              <a:t> Kursiyer Öğrenciler</a:t>
            </a:r>
            <a:endParaRPr lang="tr-TR" sz="1600" b="1" dirty="0">
              <a:solidFill>
                <a:srgbClr val="C00000"/>
              </a:solidFill>
            </a:endParaRPr>
          </a:p>
        </p:txBody>
      </p:sp>
    </p:spTree>
    <p:extLst>
      <p:ext uri="{BB962C8B-B14F-4D97-AF65-F5344CB8AC3E}">
        <p14:creationId xmlns:p14="http://schemas.microsoft.com/office/powerpoint/2010/main" val="3323895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17</a:t>
            </a:fld>
            <a:endParaRPr lang="tr-TR" dirty="0"/>
          </a:p>
        </p:txBody>
      </p:sp>
      <p:sp>
        <p:nvSpPr>
          <p:cNvPr id="7" name="7 Metin kutusu"/>
          <p:cNvSpPr txBox="1"/>
          <p:nvPr/>
        </p:nvSpPr>
        <p:spPr>
          <a:xfrm>
            <a:off x="214282" y="642918"/>
            <a:ext cx="4143372" cy="338554"/>
          </a:xfrm>
          <a:prstGeom prst="rect">
            <a:avLst/>
          </a:prstGeom>
          <a:noFill/>
        </p:spPr>
        <p:txBody>
          <a:bodyPr wrap="square" rtlCol="0">
            <a:spAutoFit/>
          </a:bodyPr>
          <a:lstStyle/>
          <a:p>
            <a:pPr>
              <a:buFont typeface="Wingdings" pitchFamily="2" charset="2"/>
              <a:buChar char="v"/>
            </a:pPr>
            <a:r>
              <a:rPr lang="tr-TR" sz="1600" b="1" dirty="0" smtClean="0">
                <a:solidFill>
                  <a:srgbClr val="C00000"/>
                </a:solidFill>
              </a:rPr>
              <a:t> Personel Bilgileri</a:t>
            </a:r>
            <a:endParaRPr lang="tr-TR" sz="1600" b="1" dirty="0">
              <a:solidFill>
                <a:srgbClr val="C00000"/>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285875"/>
            <a:ext cx="8667750" cy="4286250"/>
          </a:xfrm>
          <a:prstGeom prst="rect">
            <a:avLst/>
          </a:prstGeom>
        </p:spPr>
      </p:pic>
    </p:spTree>
    <p:extLst>
      <p:ext uri="{BB962C8B-B14F-4D97-AF65-F5344CB8AC3E}">
        <p14:creationId xmlns:p14="http://schemas.microsoft.com/office/powerpoint/2010/main" val="3915178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18</a:t>
            </a:fld>
            <a:endParaRPr lang="tr-TR" dirty="0"/>
          </a:p>
        </p:txBody>
      </p:sp>
      <p:sp>
        <p:nvSpPr>
          <p:cNvPr id="7" name="7 Metin kutusu"/>
          <p:cNvSpPr txBox="1"/>
          <p:nvPr/>
        </p:nvSpPr>
        <p:spPr>
          <a:xfrm>
            <a:off x="39079" y="404665"/>
            <a:ext cx="1796617" cy="338554"/>
          </a:xfrm>
          <a:prstGeom prst="rect">
            <a:avLst/>
          </a:prstGeom>
          <a:noFill/>
        </p:spPr>
        <p:txBody>
          <a:bodyPr wrap="square" rtlCol="0">
            <a:spAutoFit/>
          </a:bodyPr>
          <a:lstStyle/>
          <a:p>
            <a:pPr>
              <a:buFont typeface="Wingdings" pitchFamily="2" charset="2"/>
              <a:buChar char="v"/>
            </a:pPr>
            <a:r>
              <a:rPr lang="tr-TR" sz="1600" b="1" dirty="0" smtClean="0">
                <a:solidFill>
                  <a:srgbClr val="C00000"/>
                </a:solidFill>
              </a:rPr>
              <a:t> Kurum Onay</a:t>
            </a:r>
            <a:endParaRPr lang="tr-TR" sz="1600" b="1" dirty="0">
              <a:solidFill>
                <a:srgbClr val="C0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79" y="404665"/>
            <a:ext cx="7452321" cy="6424938"/>
          </a:xfrm>
          <a:prstGeom prst="rect">
            <a:avLst/>
          </a:prstGeom>
        </p:spPr>
      </p:pic>
      <p:cxnSp>
        <p:nvCxnSpPr>
          <p:cNvPr id="8" name="Düz Bağlayıcı 7"/>
          <p:cNvCxnSpPr/>
          <p:nvPr/>
        </p:nvCxnSpPr>
        <p:spPr>
          <a:xfrm>
            <a:off x="1691679" y="1038672"/>
            <a:ext cx="1008113" cy="0"/>
          </a:xfrm>
          <a:prstGeom prst="line">
            <a:avLst/>
          </a:prstGeom>
        </p:spPr>
        <p:style>
          <a:lnRef idx="3">
            <a:schemeClr val="accent6"/>
          </a:lnRef>
          <a:fillRef idx="0">
            <a:schemeClr val="accent6"/>
          </a:fillRef>
          <a:effectRef idx="2">
            <a:schemeClr val="accent6"/>
          </a:effectRef>
          <a:fontRef idx="minor">
            <a:schemeClr val="tx1"/>
          </a:fontRef>
        </p:style>
      </p:cxnSp>
      <p:sp>
        <p:nvSpPr>
          <p:cNvPr id="2" name="Metin kutusu 1"/>
          <p:cNvSpPr txBox="1"/>
          <p:nvPr/>
        </p:nvSpPr>
        <p:spPr>
          <a:xfrm>
            <a:off x="4139952" y="1124744"/>
            <a:ext cx="1152128" cy="1846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tr-TR" sz="600" dirty="0"/>
          </a:p>
        </p:txBody>
      </p:sp>
    </p:spTree>
    <p:extLst>
      <p:ext uri="{BB962C8B-B14F-4D97-AF65-F5344CB8AC3E}">
        <p14:creationId xmlns:p14="http://schemas.microsoft.com/office/powerpoint/2010/main" val="152949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5" name="Dikdörtgen 4"/>
          <p:cNvSpPr/>
          <p:nvPr/>
        </p:nvSpPr>
        <p:spPr>
          <a:xfrm>
            <a:off x="683568" y="3846527"/>
            <a:ext cx="7776864" cy="2246769"/>
          </a:xfrm>
          <a:prstGeom prst="rect">
            <a:avLst/>
          </a:prstGeom>
        </p:spPr>
        <p:txBody>
          <a:bodyPr wrap="square">
            <a:spAutoFit/>
          </a:bodyPr>
          <a:lstStyle/>
          <a:p>
            <a:pPr algn="just" eaLnBrk="0" hangingPunct="0">
              <a:tabLst>
                <a:tab pos="723900" algn="l"/>
              </a:tabLst>
            </a:pPr>
            <a:r>
              <a:rPr lang="tr-TR" sz="3500" b="1" dirty="0" smtClean="0">
                <a:latin typeface="Calibri" pitchFamily="34" charset="0"/>
                <a:cs typeface="Calibri" pitchFamily="34" charset="0"/>
              </a:rPr>
              <a:t>	</a:t>
            </a:r>
            <a:r>
              <a:rPr lang="tr-TR" sz="3500" b="1" dirty="0" smtClean="0">
                <a:latin typeface="Calibri" pitchFamily="34" charset="0"/>
                <a:cs typeface="Calibri" pitchFamily="34" charset="0"/>
              </a:rPr>
              <a:t>2015-2016 </a:t>
            </a:r>
            <a:r>
              <a:rPr lang="tr-TR" sz="3500" b="1" dirty="0">
                <a:latin typeface="Calibri" pitchFamily="34" charset="0"/>
                <a:cs typeface="Calibri" pitchFamily="34" charset="0"/>
              </a:rPr>
              <a:t>Öğretim yılı veri giriş işlemleri her yıl olduğu gibi </a:t>
            </a:r>
            <a:r>
              <a:rPr lang="tr-TR" sz="3500" b="1" dirty="0" smtClean="0">
                <a:solidFill>
                  <a:srgbClr val="FF0000"/>
                </a:solidFill>
                <a:latin typeface="Calibri" pitchFamily="34" charset="0"/>
                <a:cs typeface="Calibri" pitchFamily="34" charset="0"/>
              </a:rPr>
              <a:t>19 </a:t>
            </a:r>
            <a:r>
              <a:rPr lang="tr-TR" sz="3500" b="1" dirty="0">
                <a:solidFill>
                  <a:srgbClr val="FF0000"/>
                </a:solidFill>
                <a:latin typeface="Calibri" pitchFamily="34" charset="0"/>
                <a:cs typeface="Calibri" pitchFamily="34" charset="0"/>
              </a:rPr>
              <a:t>Ekim</a:t>
            </a:r>
            <a:r>
              <a:rPr lang="tr-TR" sz="3500" b="1" dirty="0">
                <a:latin typeface="Calibri" pitchFamily="34" charset="0"/>
                <a:cs typeface="Calibri" pitchFamily="34" charset="0"/>
              </a:rPr>
              <a:t> itibariyle başlayıp </a:t>
            </a:r>
            <a:r>
              <a:rPr lang="tr-TR" sz="3500" b="1" dirty="0" smtClean="0">
                <a:solidFill>
                  <a:srgbClr val="FF0000"/>
                </a:solidFill>
                <a:latin typeface="Calibri" pitchFamily="34" charset="0"/>
                <a:cs typeface="Calibri" pitchFamily="34" charset="0"/>
              </a:rPr>
              <a:t>20</a:t>
            </a:r>
            <a:r>
              <a:rPr lang="tr-TR" sz="3500" b="1" dirty="0" smtClean="0">
                <a:latin typeface="Calibri" pitchFamily="34" charset="0"/>
                <a:cs typeface="Calibri" pitchFamily="34" charset="0"/>
              </a:rPr>
              <a:t> </a:t>
            </a:r>
            <a:r>
              <a:rPr lang="tr-TR" sz="3500" b="1" dirty="0" smtClean="0">
                <a:solidFill>
                  <a:srgbClr val="FF0000"/>
                </a:solidFill>
                <a:latin typeface="Calibri" pitchFamily="34" charset="0"/>
                <a:cs typeface="Calibri" pitchFamily="34" charset="0"/>
              </a:rPr>
              <a:t>Kasım </a:t>
            </a:r>
            <a:r>
              <a:rPr lang="tr-TR" sz="3500" b="1" dirty="0" smtClean="0">
                <a:latin typeface="Calibri" pitchFamily="34" charset="0"/>
                <a:cs typeface="Calibri" pitchFamily="34" charset="0"/>
              </a:rPr>
              <a:t>’a</a:t>
            </a:r>
            <a:r>
              <a:rPr lang="tr-TR" sz="3500" b="1" dirty="0" smtClean="0">
                <a:solidFill>
                  <a:srgbClr val="FF0000"/>
                </a:solidFill>
                <a:latin typeface="Calibri" pitchFamily="34" charset="0"/>
                <a:cs typeface="Calibri" pitchFamily="34" charset="0"/>
              </a:rPr>
              <a:t>  </a:t>
            </a:r>
            <a:r>
              <a:rPr lang="tr-TR" sz="3500" b="1" dirty="0">
                <a:latin typeface="Calibri" pitchFamily="34" charset="0"/>
                <a:cs typeface="Calibri" pitchFamily="34" charset="0"/>
              </a:rPr>
              <a:t>kadar devam edecektir. </a:t>
            </a:r>
          </a:p>
        </p:txBody>
      </p:sp>
      <p:pic>
        <p:nvPicPr>
          <p:cNvPr id="1028" name="Picture 4" descr="http://www.tesosmaniye.com/resimler/haber/1002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472" y="1175420"/>
            <a:ext cx="274767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2.gstatic.com/images?q=tbn:ANd9GcQfzXqipPqKkHR5sC_RT45TS654GT9qJBVxvR7__-L1Gtn0RoH_hb44fY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34" y="808707"/>
            <a:ext cx="1911550" cy="633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orhangencebay.k12.tr/img/mebb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808707"/>
            <a:ext cx="1438275" cy="733426"/>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r>
              <a:rPr lang="tr-TR" dirty="0" smtClean="0"/>
              <a:t>Sayfa -</a:t>
            </a:r>
            <a:fld id="{F302176B-0E47-46AC-8F43-DAB4B8A37D06}" type="slidenum">
              <a:rPr lang="tr-TR" smtClean="0"/>
              <a:pPr/>
              <a:t>19</a:t>
            </a:fld>
            <a:endParaRPr lang="tr-TR" dirty="0"/>
          </a:p>
        </p:txBody>
      </p:sp>
    </p:spTree>
    <p:extLst>
      <p:ext uri="{BB962C8B-B14F-4D97-AF65-F5344CB8AC3E}">
        <p14:creationId xmlns:p14="http://schemas.microsoft.com/office/powerpoint/2010/main" val="2634547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7" name="Dikdörtgen 6"/>
          <p:cNvSpPr/>
          <p:nvPr/>
        </p:nvSpPr>
        <p:spPr>
          <a:xfrm>
            <a:off x="646177" y="620688"/>
            <a:ext cx="8030279" cy="1015663"/>
          </a:xfrm>
          <a:prstGeom prst="rect">
            <a:avLst/>
          </a:prstGeom>
        </p:spPr>
        <p:txBody>
          <a:bodyPr wrap="square">
            <a:spAutoFit/>
          </a:bodyPr>
          <a:lstStyle/>
          <a:p>
            <a:pPr algn="ct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ÖZEL ÖĞRETİM KURUMLARININ </a:t>
            </a:r>
          </a:p>
          <a:p>
            <a:pPr algn="ctr"/>
            <a:r>
              <a:rPr lang="tr-TR"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Calibri" pitchFamily="34" charset="0"/>
              </a:rPr>
              <a:t>İvedilikle Güncellenmesi Gereken Ekranlar: </a:t>
            </a:r>
            <a:endParaRPr lang="tr-TR"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Dikdörtgen 1"/>
          <p:cNvSpPr/>
          <p:nvPr/>
        </p:nvSpPr>
        <p:spPr>
          <a:xfrm>
            <a:off x="703919" y="3835320"/>
            <a:ext cx="5903711" cy="2308324"/>
          </a:xfrm>
          <a:prstGeom prst="rect">
            <a:avLst/>
          </a:prstGeom>
        </p:spPr>
        <p:txBody>
          <a:bodyPr wrap="square">
            <a:spAutoFit/>
          </a:bodyPr>
          <a:lstStyle/>
          <a:p>
            <a:pPr marL="0" lvl="1" eaLnBrk="0" hangingPunct="0">
              <a:lnSpc>
                <a:spcPct val="150000"/>
              </a:lnSpc>
              <a:tabLst>
                <a:tab pos="723900" algn="l"/>
              </a:tabLst>
            </a:pPr>
            <a:r>
              <a:rPr lang="tr-TR" sz="2400" b="1" dirty="0" smtClean="0">
                <a:solidFill>
                  <a:srgbClr val="FF0000"/>
                </a:solidFill>
                <a:latin typeface="Calibri" pitchFamily="34" charset="0"/>
                <a:cs typeface="Calibri" pitchFamily="34" charset="0"/>
              </a:rPr>
              <a:t>1 - </a:t>
            </a:r>
            <a:r>
              <a:rPr lang="tr-TR" sz="2400" b="1" dirty="0" smtClean="0">
                <a:solidFill>
                  <a:srgbClr val="002060"/>
                </a:solidFill>
                <a:latin typeface="Calibri" pitchFamily="34" charset="0"/>
                <a:cs typeface="Calibri" pitchFamily="34" charset="0"/>
              </a:rPr>
              <a:t>Özel Dershaneler</a:t>
            </a:r>
          </a:p>
          <a:p>
            <a:pPr marL="0" lvl="1" eaLnBrk="0" hangingPunct="0">
              <a:lnSpc>
                <a:spcPct val="150000"/>
              </a:lnSpc>
              <a:tabLst>
                <a:tab pos="723900" algn="l"/>
              </a:tabLst>
            </a:pPr>
            <a:r>
              <a:rPr lang="tr-TR" sz="2400" b="1" dirty="0" smtClean="0">
                <a:solidFill>
                  <a:srgbClr val="FF0000"/>
                </a:solidFill>
                <a:latin typeface="Calibri" pitchFamily="34" charset="0"/>
                <a:cs typeface="Calibri" pitchFamily="34" charset="0"/>
              </a:rPr>
              <a:t>2 - </a:t>
            </a:r>
            <a:r>
              <a:rPr lang="tr-TR" sz="2400" b="1" dirty="0" smtClean="0">
                <a:solidFill>
                  <a:srgbClr val="002060"/>
                </a:solidFill>
                <a:latin typeface="Calibri" pitchFamily="34" charset="0"/>
                <a:cs typeface="Calibri" pitchFamily="34" charset="0"/>
              </a:rPr>
              <a:t>Özel Eğitim Kurumları (Rehabilitasyonlar)</a:t>
            </a:r>
          </a:p>
          <a:p>
            <a:pPr marL="0" lvl="1" eaLnBrk="0" hangingPunct="0">
              <a:lnSpc>
                <a:spcPct val="150000"/>
              </a:lnSpc>
              <a:tabLst>
                <a:tab pos="723900" algn="l"/>
              </a:tabLst>
            </a:pPr>
            <a:r>
              <a:rPr lang="tr-TR" sz="2400" b="1" dirty="0" smtClean="0">
                <a:solidFill>
                  <a:srgbClr val="FF0000"/>
                </a:solidFill>
                <a:latin typeface="Calibri" pitchFamily="34" charset="0"/>
                <a:cs typeface="Calibri" pitchFamily="34" charset="0"/>
              </a:rPr>
              <a:t>3 - </a:t>
            </a:r>
            <a:r>
              <a:rPr lang="tr-TR" sz="2400" b="1" dirty="0" smtClean="0">
                <a:solidFill>
                  <a:srgbClr val="002060"/>
                </a:solidFill>
                <a:latin typeface="Calibri" pitchFamily="34" charset="0"/>
                <a:cs typeface="Calibri" pitchFamily="34" charset="0"/>
              </a:rPr>
              <a:t>MTSK </a:t>
            </a:r>
          </a:p>
          <a:p>
            <a:pPr marL="0" lvl="1" eaLnBrk="0" hangingPunct="0">
              <a:lnSpc>
                <a:spcPct val="150000"/>
              </a:lnSpc>
              <a:tabLst>
                <a:tab pos="723900" algn="l"/>
              </a:tabLst>
            </a:pPr>
            <a:r>
              <a:rPr lang="tr-TR" sz="2400" b="1" dirty="0" smtClean="0">
                <a:solidFill>
                  <a:srgbClr val="FF0000"/>
                </a:solidFill>
                <a:latin typeface="Calibri" pitchFamily="34" charset="0"/>
                <a:cs typeface="Calibri" pitchFamily="34" charset="0"/>
              </a:rPr>
              <a:t>4-  </a:t>
            </a:r>
            <a:r>
              <a:rPr lang="tr-TR" sz="2400" b="1" dirty="0" smtClean="0">
                <a:solidFill>
                  <a:srgbClr val="002060"/>
                </a:solidFill>
                <a:latin typeface="Calibri" pitchFamily="34" charset="0"/>
                <a:cs typeface="Calibri" pitchFamily="34" charset="0"/>
              </a:rPr>
              <a:t>Muhtelif Kurslar</a:t>
            </a:r>
            <a:endParaRPr lang="tr-TR" sz="2400" b="1" dirty="0">
              <a:solidFill>
                <a:srgbClr val="002060"/>
              </a:solidFill>
              <a:latin typeface="Calibri" pitchFamily="34" charset="0"/>
              <a:cs typeface="Calibri" pitchFamily="34" charset="0"/>
            </a:endParaRPr>
          </a:p>
        </p:txBody>
      </p:sp>
      <p:cxnSp>
        <p:nvCxnSpPr>
          <p:cNvPr id="9" name="Düz Bağlayıcı 8"/>
          <p:cNvCxnSpPr/>
          <p:nvPr/>
        </p:nvCxnSpPr>
        <p:spPr>
          <a:xfrm>
            <a:off x="611560" y="1916832"/>
            <a:ext cx="7920880" cy="0"/>
          </a:xfrm>
          <a:prstGeom prst="line">
            <a:avLst/>
          </a:prstGeom>
        </p:spPr>
        <p:style>
          <a:lnRef idx="3">
            <a:schemeClr val="accent6"/>
          </a:lnRef>
          <a:fillRef idx="0">
            <a:schemeClr val="accent6"/>
          </a:fillRef>
          <a:effectRef idx="2">
            <a:schemeClr val="accent6"/>
          </a:effectRef>
          <a:fontRef idx="minor">
            <a:schemeClr val="tx1"/>
          </a:fontRef>
        </p:style>
      </p:cxn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2</a:t>
            </a:fld>
            <a:endParaRPr lang="tr-TR" dirty="0"/>
          </a:p>
        </p:txBody>
      </p:sp>
      <p:sp>
        <p:nvSpPr>
          <p:cNvPr id="10" name="Dikdörtgen 9"/>
          <p:cNvSpPr/>
          <p:nvPr/>
        </p:nvSpPr>
        <p:spPr>
          <a:xfrm>
            <a:off x="712168" y="3000372"/>
            <a:ext cx="6811361" cy="553998"/>
          </a:xfrm>
          <a:prstGeom prst="rect">
            <a:avLst/>
          </a:prstGeom>
        </p:spPr>
        <p:txBody>
          <a:bodyPr wrap="square">
            <a:spAutoFit/>
          </a:bodyPr>
          <a:lstStyle/>
          <a:p>
            <a:pPr algn="ctr"/>
            <a:r>
              <a:rPr lang="tr-TR" sz="3000" b="1" dirty="0">
                <a:solidFill>
                  <a:srgbClr val="FF0000"/>
                </a:solidFill>
                <a:latin typeface="Calibri" pitchFamily="34" charset="0"/>
                <a:cs typeface="Calibri" pitchFamily="34" charset="0"/>
              </a:rPr>
              <a:t>MEİS</a:t>
            </a:r>
            <a:r>
              <a:rPr lang="tr-TR" sz="2000" b="1" dirty="0">
                <a:latin typeface="Calibri" pitchFamily="34" charset="0"/>
                <a:cs typeface="Calibri" pitchFamily="34" charset="0"/>
              </a:rPr>
              <a:t> </a:t>
            </a:r>
            <a:r>
              <a:rPr lang="tr-TR" sz="2300" b="1" dirty="0">
                <a:latin typeface="Calibri" pitchFamily="34" charset="0"/>
                <a:cs typeface="Calibri" pitchFamily="34" charset="0"/>
              </a:rPr>
              <a:t>MODÜLÜNE BİLGİ GİRİŞİ </a:t>
            </a:r>
            <a:r>
              <a:rPr lang="tr-TR" sz="2300" b="1" dirty="0" smtClean="0">
                <a:latin typeface="Calibri" pitchFamily="34" charset="0"/>
                <a:cs typeface="Calibri" pitchFamily="34" charset="0"/>
              </a:rPr>
              <a:t>YAPACAK KURUMLAR</a:t>
            </a:r>
            <a:r>
              <a:rPr lang="tr-TR" sz="2400" b="1" dirty="0" smtClean="0">
                <a:latin typeface="Calibri" pitchFamily="34" charset="0"/>
                <a:cs typeface="Calibri" pitchFamily="34" charset="0"/>
              </a:rPr>
              <a:t> </a:t>
            </a:r>
            <a:endParaRPr lang="tr-TR" sz="2400" b="1" dirty="0">
              <a:latin typeface="Calibri" pitchFamily="34" charset="0"/>
              <a:cs typeface="Calibri" pitchFamily="34" charset="0"/>
            </a:endParaRPr>
          </a:p>
        </p:txBody>
      </p:sp>
      <p:pic>
        <p:nvPicPr>
          <p:cNvPr id="12" name="Picture 2" descr="http://tekman.meb.gov.tr/wp-content/uploads/2011/08/mebb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48" y="2132286"/>
            <a:ext cx="2451219" cy="79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2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3</a:t>
            </a:fld>
            <a:endParaRPr lang="tr-TR" dirty="0"/>
          </a:p>
        </p:txBody>
      </p:sp>
      <p:pic>
        <p:nvPicPr>
          <p:cNvPr id="6" name="5 Resim" descr="KURUM BİLGİLERİ.jpg"/>
          <p:cNvPicPr>
            <a:picLocks noChangeAspect="1"/>
          </p:cNvPicPr>
          <p:nvPr/>
        </p:nvPicPr>
        <p:blipFill>
          <a:blip r:embed="rId2"/>
          <a:stretch>
            <a:fillRect/>
          </a:stretch>
        </p:blipFill>
        <p:spPr>
          <a:xfrm>
            <a:off x="428596" y="928670"/>
            <a:ext cx="8001056" cy="5552839"/>
          </a:xfrm>
          <a:prstGeom prst="rect">
            <a:avLst/>
          </a:prstGeom>
        </p:spPr>
      </p:pic>
      <p:sp>
        <p:nvSpPr>
          <p:cNvPr id="7" name="6 Metin kutusu"/>
          <p:cNvSpPr txBox="1"/>
          <p:nvPr/>
        </p:nvSpPr>
        <p:spPr>
          <a:xfrm>
            <a:off x="142876" y="428604"/>
            <a:ext cx="2857488" cy="369332"/>
          </a:xfrm>
          <a:prstGeom prst="rect">
            <a:avLst/>
          </a:prstGeom>
          <a:noFill/>
        </p:spPr>
        <p:txBody>
          <a:bodyPr wrap="square" rtlCol="0">
            <a:spAutoFit/>
          </a:bodyPr>
          <a:lstStyle/>
          <a:p>
            <a:pPr>
              <a:buFont typeface="Wingdings" pitchFamily="2" charset="2"/>
              <a:buChar char="v"/>
            </a:pPr>
            <a:r>
              <a:rPr lang="tr-TR" b="1" dirty="0" smtClean="0">
                <a:solidFill>
                  <a:srgbClr val="002060"/>
                </a:solidFill>
              </a:rPr>
              <a:t> KURUM BİLGİLERİ</a:t>
            </a:r>
            <a:endParaRPr lang="tr-TR" b="1" dirty="0">
              <a:solidFill>
                <a:srgbClr val="002060"/>
              </a:solidFill>
            </a:endParaRPr>
          </a:p>
        </p:txBody>
      </p:sp>
    </p:spTree>
    <p:extLst>
      <p:ext uri="{BB962C8B-B14F-4D97-AF65-F5344CB8AC3E}">
        <p14:creationId xmlns:p14="http://schemas.microsoft.com/office/powerpoint/2010/main" val="3046551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4</a:t>
            </a:fld>
            <a:endParaRPr lang="tr-TR" dirty="0"/>
          </a:p>
        </p:txBody>
      </p:sp>
      <p:sp>
        <p:nvSpPr>
          <p:cNvPr id="7" name="6 Metin kutusu"/>
          <p:cNvSpPr txBox="1"/>
          <p:nvPr/>
        </p:nvSpPr>
        <p:spPr>
          <a:xfrm>
            <a:off x="142876" y="428604"/>
            <a:ext cx="2857488" cy="369332"/>
          </a:xfrm>
          <a:prstGeom prst="rect">
            <a:avLst/>
          </a:prstGeom>
          <a:noFill/>
        </p:spPr>
        <p:txBody>
          <a:bodyPr wrap="square" rtlCol="0">
            <a:spAutoFit/>
          </a:bodyPr>
          <a:lstStyle/>
          <a:p>
            <a:pPr>
              <a:buFont typeface="Wingdings" pitchFamily="2" charset="2"/>
              <a:buChar char="Ø"/>
            </a:pPr>
            <a:r>
              <a:rPr lang="tr-TR" b="1" dirty="0" smtClean="0">
                <a:solidFill>
                  <a:srgbClr val="002060"/>
                </a:solidFill>
              </a:rPr>
              <a:t> DERSANE KURSLAR</a:t>
            </a:r>
            <a:endParaRPr lang="tr-TR" b="1" dirty="0">
              <a:solidFill>
                <a:srgbClr val="002060"/>
              </a:solidFill>
            </a:endParaRPr>
          </a:p>
        </p:txBody>
      </p:sp>
      <p:sp>
        <p:nvSpPr>
          <p:cNvPr id="8" name="7 Metin kutusu"/>
          <p:cNvSpPr txBox="1"/>
          <p:nvPr/>
        </p:nvSpPr>
        <p:spPr>
          <a:xfrm>
            <a:off x="500034" y="785794"/>
            <a:ext cx="8072494" cy="1524007"/>
          </a:xfrm>
          <a:prstGeom prst="rect">
            <a:avLst/>
          </a:prstGeom>
          <a:noFill/>
        </p:spPr>
        <p:txBody>
          <a:bodyPr wrap="square" rtlCol="0">
            <a:spAutoFit/>
          </a:bodyPr>
          <a:lstStyle/>
          <a:p>
            <a:pPr algn="just">
              <a:lnSpc>
                <a:spcPct val="150000"/>
              </a:lnSpc>
            </a:pPr>
            <a:r>
              <a:rPr lang="tr-TR" sz="1600" b="1" dirty="0" smtClean="0"/>
              <a:t>	Özel dershaneler veri girişlerini Genel Bilgiler bölümünün altında bulunan bölümden Dershane ve Kursları seçerek seçilebilecek kurslar kutucuğundaki kursları “ekle” butonu ile seçilmiş bulunan kurslara eklenecektir. Ekle işleminden sonra kaydet butonuyla kaydedip bu bölümden çıkacaklardır.</a:t>
            </a:r>
            <a:endParaRPr lang="tr-TR" sz="1600" b="1" dirty="0"/>
          </a:p>
        </p:txBody>
      </p:sp>
      <p:pic>
        <p:nvPicPr>
          <p:cNvPr id="10" name="9 Resim" descr="DERSANE KURSLAR.jpg"/>
          <p:cNvPicPr>
            <a:picLocks noChangeAspect="1"/>
          </p:cNvPicPr>
          <p:nvPr/>
        </p:nvPicPr>
        <p:blipFill>
          <a:blip r:embed="rId2"/>
          <a:stretch>
            <a:fillRect/>
          </a:stretch>
        </p:blipFill>
        <p:spPr>
          <a:xfrm>
            <a:off x="428596" y="2357430"/>
            <a:ext cx="8286808" cy="4299240"/>
          </a:xfrm>
          <a:prstGeom prst="rect">
            <a:avLst/>
          </a:prstGeom>
        </p:spPr>
      </p:pic>
    </p:spTree>
    <p:extLst>
      <p:ext uri="{BB962C8B-B14F-4D97-AF65-F5344CB8AC3E}">
        <p14:creationId xmlns:p14="http://schemas.microsoft.com/office/powerpoint/2010/main" val="3046551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5</a:t>
            </a:fld>
            <a:endParaRPr lang="tr-TR" dirty="0"/>
          </a:p>
        </p:txBody>
      </p:sp>
      <p:sp>
        <p:nvSpPr>
          <p:cNvPr id="7" name="6 Metin kutusu"/>
          <p:cNvSpPr txBox="1"/>
          <p:nvPr/>
        </p:nvSpPr>
        <p:spPr>
          <a:xfrm>
            <a:off x="142876" y="428604"/>
            <a:ext cx="4143372" cy="369332"/>
          </a:xfrm>
          <a:prstGeom prst="rect">
            <a:avLst/>
          </a:prstGeom>
          <a:noFill/>
        </p:spPr>
        <p:txBody>
          <a:bodyPr wrap="square" rtlCol="0">
            <a:spAutoFit/>
          </a:bodyPr>
          <a:lstStyle/>
          <a:p>
            <a:pPr>
              <a:buFont typeface="Wingdings" pitchFamily="2" charset="2"/>
              <a:buChar char="v"/>
            </a:pPr>
            <a:r>
              <a:rPr lang="tr-TR" b="1" dirty="0" smtClean="0">
                <a:solidFill>
                  <a:srgbClr val="002060"/>
                </a:solidFill>
              </a:rPr>
              <a:t> ÖĞRETMEN BRANŞLARI</a:t>
            </a:r>
            <a:endParaRPr lang="tr-TR" b="1" dirty="0">
              <a:solidFill>
                <a:srgbClr val="002060"/>
              </a:solidFill>
            </a:endParaRPr>
          </a:p>
        </p:txBody>
      </p:sp>
      <p:sp>
        <p:nvSpPr>
          <p:cNvPr id="8" name="7 Metin kutusu"/>
          <p:cNvSpPr txBox="1"/>
          <p:nvPr/>
        </p:nvSpPr>
        <p:spPr>
          <a:xfrm>
            <a:off x="357158" y="857232"/>
            <a:ext cx="8072494" cy="338554"/>
          </a:xfrm>
          <a:prstGeom prst="rect">
            <a:avLst/>
          </a:prstGeom>
          <a:noFill/>
        </p:spPr>
        <p:txBody>
          <a:bodyPr wrap="square" rtlCol="0">
            <a:spAutoFit/>
          </a:bodyPr>
          <a:lstStyle/>
          <a:p>
            <a:pPr algn="just"/>
            <a:r>
              <a:rPr lang="tr-TR" sz="1600" b="1" dirty="0" smtClean="0"/>
              <a:t>	Bu bölümde öğretmen branşlarını seçerek kaydedilecek; </a:t>
            </a:r>
            <a:endParaRPr lang="tr-TR" sz="1600" b="1" dirty="0"/>
          </a:p>
        </p:txBody>
      </p:sp>
      <p:pic>
        <p:nvPicPr>
          <p:cNvPr id="9" name="8 Resim" descr="ÖĞRETMEN BRANŞ.jpg"/>
          <p:cNvPicPr>
            <a:picLocks noChangeAspect="1"/>
          </p:cNvPicPr>
          <p:nvPr/>
        </p:nvPicPr>
        <p:blipFill>
          <a:blip r:embed="rId2"/>
          <a:stretch>
            <a:fillRect/>
          </a:stretch>
        </p:blipFill>
        <p:spPr>
          <a:xfrm>
            <a:off x="785786" y="1428736"/>
            <a:ext cx="7439025" cy="4791075"/>
          </a:xfrm>
          <a:prstGeom prst="rect">
            <a:avLst/>
          </a:prstGeom>
        </p:spPr>
      </p:pic>
    </p:spTree>
    <p:extLst>
      <p:ext uri="{BB962C8B-B14F-4D97-AF65-F5344CB8AC3E}">
        <p14:creationId xmlns:p14="http://schemas.microsoft.com/office/powerpoint/2010/main" val="304655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6</a:t>
            </a:fld>
            <a:endParaRPr lang="tr-TR" dirty="0"/>
          </a:p>
        </p:txBody>
      </p:sp>
      <p:sp>
        <p:nvSpPr>
          <p:cNvPr id="8" name="7 Metin kutusu"/>
          <p:cNvSpPr txBox="1"/>
          <p:nvPr/>
        </p:nvSpPr>
        <p:spPr>
          <a:xfrm>
            <a:off x="142876" y="428604"/>
            <a:ext cx="4143372" cy="369332"/>
          </a:xfrm>
          <a:prstGeom prst="rect">
            <a:avLst/>
          </a:prstGeom>
          <a:noFill/>
        </p:spPr>
        <p:txBody>
          <a:bodyPr wrap="square" rtlCol="0">
            <a:spAutoFit/>
          </a:bodyPr>
          <a:lstStyle/>
          <a:p>
            <a:pPr>
              <a:buFont typeface="Wingdings" pitchFamily="2" charset="2"/>
              <a:buChar char="v"/>
            </a:pPr>
            <a:r>
              <a:rPr lang="tr-TR" b="1" dirty="0" smtClean="0">
                <a:solidFill>
                  <a:srgbClr val="002060"/>
                </a:solidFill>
              </a:rPr>
              <a:t> ÖĞRETMEN BRANŞLARI</a:t>
            </a:r>
            <a:endParaRPr lang="tr-TR" b="1" dirty="0">
              <a:solidFill>
                <a:srgbClr val="002060"/>
              </a:solidFill>
            </a:endParaRPr>
          </a:p>
        </p:txBody>
      </p:sp>
      <p:sp>
        <p:nvSpPr>
          <p:cNvPr id="9" name="8 Metin kutusu"/>
          <p:cNvSpPr txBox="1"/>
          <p:nvPr/>
        </p:nvSpPr>
        <p:spPr>
          <a:xfrm>
            <a:off x="357158" y="785794"/>
            <a:ext cx="8072494" cy="584775"/>
          </a:xfrm>
          <a:prstGeom prst="rect">
            <a:avLst/>
          </a:prstGeom>
          <a:noFill/>
        </p:spPr>
        <p:txBody>
          <a:bodyPr wrap="square" rtlCol="0">
            <a:spAutoFit/>
          </a:bodyPr>
          <a:lstStyle/>
          <a:p>
            <a:pPr algn="just"/>
            <a:r>
              <a:rPr lang="tr-TR" sz="1600" b="1" dirty="0" smtClean="0"/>
              <a:t>	Branş öğretmenleri ile öğretmen durumu ekranlarındaki sayılar birbirine eşit olmalıdır.</a:t>
            </a:r>
            <a:endParaRPr lang="tr-TR" sz="1600" b="1" dirty="0"/>
          </a:p>
        </p:txBody>
      </p:sp>
      <p:pic>
        <p:nvPicPr>
          <p:cNvPr id="11" name="10 Resim" descr="DERSANE ÖĞR.jpg"/>
          <p:cNvPicPr>
            <a:picLocks noChangeAspect="1"/>
          </p:cNvPicPr>
          <p:nvPr/>
        </p:nvPicPr>
        <p:blipFill>
          <a:blip r:embed="rId2"/>
          <a:stretch>
            <a:fillRect/>
          </a:stretch>
        </p:blipFill>
        <p:spPr>
          <a:xfrm>
            <a:off x="357157" y="1428736"/>
            <a:ext cx="6296689" cy="2714644"/>
          </a:xfrm>
          <a:prstGeom prst="rect">
            <a:avLst/>
          </a:prstGeom>
        </p:spPr>
      </p:pic>
      <p:pic>
        <p:nvPicPr>
          <p:cNvPr id="12" name="11 Resim" descr="ÖĞRETMEN BRANŞ-2.jpg"/>
          <p:cNvPicPr>
            <a:picLocks noChangeAspect="1"/>
          </p:cNvPicPr>
          <p:nvPr/>
        </p:nvPicPr>
        <p:blipFill>
          <a:blip r:embed="rId3"/>
          <a:stretch>
            <a:fillRect/>
          </a:stretch>
        </p:blipFill>
        <p:spPr>
          <a:xfrm>
            <a:off x="2673006" y="3071810"/>
            <a:ext cx="6332888" cy="3689454"/>
          </a:xfrm>
          <a:prstGeom prst="rect">
            <a:avLst/>
          </a:prstGeom>
        </p:spPr>
      </p:pic>
    </p:spTree>
    <p:extLst>
      <p:ext uri="{BB962C8B-B14F-4D97-AF65-F5344CB8AC3E}">
        <p14:creationId xmlns:p14="http://schemas.microsoft.com/office/powerpoint/2010/main" val="1669645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7</a:t>
            </a:fld>
            <a:endParaRPr lang="tr-TR" dirty="0"/>
          </a:p>
        </p:txBody>
      </p:sp>
      <p:sp>
        <p:nvSpPr>
          <p:cNvPr id="7" name="6 Metin kutusu"/>
          <p:cNvSpPr txBox="1"/>
          <p:nvPr/>
        </p:nvSpPr>
        <p:spPr>
          <a:xfrm>
            <a:off x="142876" y="428604"/>
            <a:ext cx="4143372" cy="369332"/>
          </a:xfrm>
          <a:prstGeom prst="rect">
            <a:avLst/>
          </a:prstGeom>
          <a:noFill/>
        </p:spPr>
        <p:txBody>
          <a:bodyPr wrap="square" rtlCol="0">
            <a:spAutoFit/>
          </a:bodyPr>
          <a:lstStyle/>
          <a:p>
            <a:pPr>
              <a:buFont typeface="Wingdings" pitchFamily="2" charset="2"/>
              <a:buChar char="v"/>
            </a:pPr>
            <a:r>
              <a:rPr lang="tr-TR" b="1" dirty="0" smtClean="0">
                <a:solidFill>
                  <a:srgbClr val="002060"/>
                </a:solidFill>
              </a:rPr>
              <a:t> KURSİYER ÖĞRENCİLER</a:t>
            </a:r>
            <a:endParaRPr lang="tr-TR" b="1" dirty="0">
              <a:solidFill>
                <a:srgbClr val="002060"/>
              </a:solidFill>
            </a:endParaRPr>
          </a:p>
        </p:txBody>
      </p:sp>
      <p:sp>
        <p:nvSpPr>
          <p:cNvPr id="10" name="9 Metin kutusu"/>
          <p:cNvSpPr txBox="1"/>
          <p:nvPr/>
        </p:nvSpPr>
        <p:spPr>
          <a:xfrm>
            <a:off x="428596" y="883491"/>
            <a:ext cx="8072494" cy="830997"/>
          </a:xfrm>
          <a:prstGeom prst="rect">
            <a:avLst/>
          </a:prstGeom>
          <a:noFill/>
        </p:spPr>
        <p:txBody>
          <a:bodyPr wrap="square" rtlCol="0">
            <a:spAutoFit/>
          </a:bodyPr>
          <a:lstStyle/>
          <a:p>
            <a:pPr algn="just"/>
            <a:r>
              <a:rPr lang="tr-TR" sz="1600" b="1" dirty="0" smtClean="0"/>
              <a:t>	Dershane kursiyer sayılarını Kayıtlı olan kursiyer sayısının kurs gurup sayısına yazılmaması gerekir. Örneğin bir dershanede 60 öğrenci varsa 3 grup olarak gösterilebilir. Kurs grup sayısını 15-30 kişi olarak düşünebiliriz. </a:t>
            </a:r>
            <a:endParaRPr lang="tr-TR" sz="1600" b="1" dirty="0"/>
          </a:p>
        </p:txBody>
      </p:sp>
      <p:pic>
        <p:nvPicPr>
          <p:cNvPr id="13" name="12 Resim" descr="KURSİYER ÖĞRENCİLER.jpg"/>
          <p:cNvPicPr>
            <a:picLocks noChangeAspect="1"/>
          </p:cNvPicPr>
          <p:nvPr/>
        </p:nvPicPr>
        <p:blipFill>
          <a:blip r:embed="rId2"/>
          <a:stretch>
            <a:fillRect/>
          </a:stretch>
        </p:blipFill>
        <p:spPr>
          <a:xfrm>
            <a:off x="500034" y="1785926"/>
            <a:ext cx="7858180" cy="4857784"/>
          </a:xfrm>
          <a:prstGeom prst="rect">
            <a:avLst/>
          </a:prstGeom>
        </p:spPr>
      </p:pic>
    </p:spTree>
    <p:extLst>
      <p:ext uri="{BB962C8B-B14F-4D97-AF65-F5344CB8AC3E}">
        <p14:creationId xmlns:p14="http://schemas.microsoft.com/office/powerpoint/2010/main" val="3046551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8</a:t>
            </a:fld>
            <a:endParaRPr lang="tr-TR" dirty="0"/>
          </a:p>
        </p:txBody>
      </p:sp>
      <p:sp>
        <p:nvSpPr>
          <p:cNvPr id="7" name="6 Metin kutusu"/>
          <p:cNvSpPr txBox="1"/>
          <p:nvPr/>
        </p:nvSpPr>
        <p:spPr>
          <a:xfrm>
            <a:off x="142876" y="428604"/>
            <a:ext cx="4143372" cy="369332"/>
          </a:xfrm>
          <a:prstGeom prst="rect">
            <a:avLst/>
          </a:prstGeom>
          <a:noFill/>
        </p:spPr>
        <p:txBody>
          <a:bodyPr wrap="square" rtlCol="0">
            <a:spAutoFit/>
          </a:bodyPr>
          <a:lstStyle/>
          <a:p>
            <a:pPr>
              <a:buFont typeface="Wingdings" pitchFamily="2" charset="2"/>
              <a:buChar char="v"/>
            </a:pPr>
            <a:r>
              <a:rPr lang="tr-TR" b="1" dirty="0" smtClean="0">
                <a:solidFill>
                  <a:srgbClr val="002060"/>
                </a:solidFill>
              </a:rPr>
              <a:t> PERSONEL DURUMU</a:t>
            </a:r>
            <a:endParaRPr lang="tr-TR" b="1" dirty="0">
              <a:solidFill>
                <a:srgbClr val="002060"/>
              </a:solidFill>
            </a:endParaRPr>
          </a:p>
        </p:txBody>
      </p:sp>
      <p:pic>
        <p:nvPicPr>
          <p:cNvPr id="8" name="7 Resim" descr="PERSONEL DURUMU.jpg"/>
          <p:cNvPicPr>
            <a:picLocks noChangeAspect="1"/>
          </p:cNvPicPr>
          <p:nvPr/>
        </p:nvPicPr>
        <p:blipFill>
          <a:blip r:embed="rId2"/>
          <a:stretch>
            <a:fillRect/>
          </a:stretch>
        </p:blipFill>
        <p:spPr>
          <a:xfrm>
            <a:off x="357158" y="2000946"/>
            <a:ext cx="8072462" cy="3356880"/>
          </a:xfrm>
          <a:prstGeom prst="rect">
            <a:avLst/>
          </a:prstGeom>
        </p:spPr>
      </p:pic>
      <p:sp>
        <p:nvSpPr>
          <p:cNvPr id="9" name="8 Metin kutusu"/>
          <p:cNvSpPr txBox="1"/>
          <p:nvPr/>
        </p:nvSpPr>
        <p:spPr>
          <a:xfrm>
            <a:off x="428596" y="1214422"/>
            <a:ext cx="5227585" cy="338554"/>
          </a:xfrm>
          <a:prstGeom prst="rect">
            <a:avLst/>
          </a:prstGeom>
          <a:noFill/>
        </p:spPr>
        <p:txBody>
          <a:bodyPr wrap="none" rtlCol="0">
            <a:spAutoFit/>
          </a:bodyPr>
          <a:lstStyle/>
          <a:p>
            <a:r>
              <a:rPr lang="tr-TR" sz="1600" b="1" dirty="0" smtClean="0"/>
              <a:t>Kurumda bulunan personel bilgileri doldurulacaktır.</a:t>
            </a:r>
            <a:endParaRPr lang="tr-TR" sz="1600" b="1" dirty="0"/>
          </a:p>
        </p:txBody>
      </p:sp>
    </p:spTree>
    <p:extLst>
      <p:ext uri="{BB962C8B-B14F-4D97-AF65-F5344CB8AC3E}">
        <p14:creationId xmlns:p14="http://schemas.microsoft.com/office/powerpoint/2010/main" val="304655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496" y="3974"/>
            <a:ext cx="2117631" cy="307777"/>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tr-TR" sz="1400" b="1" spc="150" dirty="0" smtClean="0">
                <a:ln w="11430"/>
                <a:solidFill>
                  <a:srgbClr val="F8F8F8"/>
                </a:solidFill>
                <a:effectLst>
                  <a:outerShdw blurRad="38100" dist="38100" dir="2700000" algn="tl">
                    <a:srgbClr val="000000">
                      <a:alpha val="43137"/>
                    </a:srgbClr>
                  </a:outerShdw>
                </a:effectLst>
              </a:rPr>
              <a:t>MEBBİS Veri Girişi</a:t>
            </a:r>
            <a:endParaRPr lang="tr-TR" sz="1400" b="1" spc="150" dirty="0">
              <a:ln w="11430"/>
              <a:solidFill>
                <a:srgbClr val="F8F8F8"/>
              </a:solidFill>
              <a:effectLst>
                <a:outerShdw blurRad="38100" dist="38100" dir="2700000" algn="tl">
                  <a:srgbClr val="000000">
                    <a:alpha val="43137"/>
                  </a:srgbClr>
                </a:outerShdw>
              </a:effectLst>
            </a:endParaRPr>
          </a:p>
        </p:txBody>
      </p:sp>
      <p:sp>
        <p:nvSpPr>
          <p:cNvPr id="3" name="Slayt Numarası Yer Tutucusu 2"/>
          <p:cNvSpPr>
            <a:spLocks noGrp="1"/>
          </p:cNvSpPr>
          <p:nvPr>
            <p:ph type="sldNum" sz="quarter" idx="12"/>
          </p:nvPr>
        </p:nvSpPr>
        <p:spPr/>
        <p:txBody>
          <a:bodyPr/>
          <a:lstStyle/>
          <a:p>
            <a:r>
              <a:rPr lang="tr-TR" dirty="0"/>
              <a:t>Sayfa </a:t>
            </a:r>
            <a:fld id="{F302176B-0E47-46AC-8F43-DAB4B8A37D06}" type="slidenum">
              <a:rPr lang="tr-TR" smtClean="0"/>
              <a:pPr/>
              <a:t>9</a:t>
            </a:fld>
            <a:endParaRPr lang="tr-TR" dirty="0"/>
          </a:p>
        </p:txBody>
      </p:sp>
      <p:sp>
        <p:nvSpPr>
          <p:cNvPr id="7" name="6 Metin kutusu"/>
          <p:cNvSpPr txBox="1"/>
          <p:nvPr/>
        </p:nvSpPr>
        <p:spPr>
          <a:xfrm>
            <a:off x="71406" y="357166"/>
            <a:ext cx="4143372" cy="338554"/>
          </a:xfrm>
          <a:prstGeom prst="rect">
            <a:avLst/>
          </a:prstGeom>
          <a:noFill/>
        </p:spPr>
        <p:txBody>
          <a:bodyPr wrap="square" rtlCol="0">
            <a:spAutoFit/>
          </a:bodyPr>
          <a:lstStyle/>
          <a:p>
            <a:pPr>
              <a:buFont typeface="Wingdings" pitchFamily="2" charset="2"/>
              <a:buChar char="v"/>
            </a:pPr>
            <a:r>
              <a:rPr lang="tr-TR" sz="1600" b="1" dirty="0" smtClean="0">
                <a:solidFill>
                  <a:srgbClr val="002060"/>
                </a:solidFill>
              </a:rPr>
              <a:t> BİNA BİLGİLERİ</a:t>
            </a:r>
            <a:endParaRPr lang="tr-TR" sz="1600" b="1" dirty="0">
              <a:solidFill>
                <a:srgbClr val="002060"/>
              </a:solidFill>
            </a:endParaRPr>
          </a:p>
        </p:txBody>
      </p:sp>
      <p:pic>
        <p:nvPicPr>
          <p:cNvPr id="1026" name="Picture 2" descr="C:\Users\PC\Desktop\DERSANE\BİNA BİLGİLERİ.jpg"/>
          <p:cNvPicPr>
            <a:picLocks noChangeAspect="1" noChangeArrowheads="1"/>
          </p:cNvPicPr>
          <p:nvPr/>
        </p:nvPicPr>
        <p:blipFill>
          <a:blip r:embed="rId2"/>
          <a:srcRect/>
          <a:stretch>
            <a:fillRect/>
          </a:stretch>
        </p:blipFill>
        <p:spPr bwMode="auto">
          <a:xfrm>
            <a:off x="142844" y="714356"/>
            <a:ext cx="8643998" cy="3429024"/>
          </a:xfrm>
          <a:prstGeom prst="rect">
            <a:avLst/>
          </a:prstGeom>
          <a:noFill/>
        </p:spPr>
      </p:pic>
      <p:pic>
        <p:nvPicPr>
          <p:cNvPr id="8" name="7 Resim" descr="EĞĞİTİM OLANAKLARI.jpg"/>
          <p:cNvPicPr>
            <a:picLocks noChangeAspect="1"/>
          </p:cNvPicPr>
          <p:nvPr/>
        </p:nvPicPr>
        <p:blipFill>
          <a:blip r:embed="rId3"/>
          <a:stretch>
            <a:fillRect/>
          </a:stretch>
        </p:blipFill>
        <p:spPr>
          <a:xfrm>
            <a:off x="214282" y="4500570"/>
            <a:ext cx="8643966" cy="2156827"/>
          </a:xfrm>
          <a:prstGeom prst="rect">
            <a:avLst/>
          </a:prstGeom>
        </p:spPr>
      </p:pic>
      <p:sp>
        <p:nvSpPr>
          <p:cNvPr id="9" name="8 Metin kutusu"/>
          <p:cNvSpPr txBox="1"/>
          <p:nvPr/>
        </p:nvSpPr>
        <p:spPr>
          <a:xfrm>
            <a:off x="214282" y="4143380"/>
            <a:ext cx="4143372" cy="338554"/>
          </a:xfrm>
          <a:prstGeom prst="rect">
            <a:avLst/>
          </a:prstGeom>
          <a:noFill/>
        </p:spPr>
        <p:txBody>
          <a:bodyPr wrap="square" rtlCol="0">
            <a:spAutoFit/>
          </a:bodyPr>
          <a:lstStyle/>
          <a:p>
            <a:pPr>
              <a:buFont typeface="Wingdings" pitchFamily="2" charset="2"/>
              <a:buChar char="v"/>
            </a:pPr>
            <a:r>
              <a:rPr lang="tr-TR" sz="1600" b="1" dirty="0" smtClean="0">
                <a:solidFill>
                  <a:srgbClr val="002060"/>
                </a:solidFill>
              </a:rPr>
              <a:t> EĞİTİM OLANAKLARI</a:t>
            </a:r>
            <a:endParaRPr lang="tr-TR" sz="1600" b="1" dirty="0">
              <a:solidFill>
                <a:srgbClr val="002060"/>
              </a:solidFill>
            </a:endParaRPr>
          </a:p>
        </p:txBody>
      </p:sp>
    </p:spTree>
    <p:extLst>
      <p:ext uri="{BB962C8B-B14F-4D97-AF65-F5344CB8AC3E}">
        <p14:creationId xmlns:p14="http://schemas.microsoft.com/office/powerpoint/2010/main" val="4207284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404</TotalTime>
  <Words>229</Words>
  <Application>Microsoft Office PowerPoint</Application>
  <PresentationFormat>Ekran Gösterisi (4:3)</PresentationFormat>
  <Paragraphs>83</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Calibri</vt:lpstr>
      <vt:lpstr>Wingdings</vt:lpstr>
      <vt:lpstr>Netlik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MYMENIS</dc:creator>
  <cp:lastModifiedBy>M-E-YILDIZ</cp:lastModifiedBy>
  <cp:revision>50</cp:revision>
  <cp:lastPrinted>2011-09-29T05:28:17Z</cp:lastPrinted>
  <dcterms:created xsi:type="dcterms:W3CDTF">2011-09-22T11:29:36Z</dcterms:created>
  <dcterms:modified xsi:type="dcterms:W3CDTF">2015-10-07T06:21:54Z</dcterms:modified>
</cp:coreProperties>
</file>